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8" r:id="rId1"/>
  </p:sldMasterIdLst>
  <p:notesMasterIdLst>
    <p:notesMasterId r:id="rId51"/>
  </p:notesMasterIdLst>
  <p:sldIdLst>
    <p:sldId id="256" r:id="rId2"/>
    <p:sldId id="894" r:id="rId3"/>
    <p:sldId id="903" r:id="rId4"/>
    <p:sldId id="882" r:id="rId5"/>
    <p:sldId id="887" r:id="rId6"/>
    <p:sldId id="884" r:id="rId7"/>
    <p:sldId id="917" r:id="rId8"/>
    <p:sldId id="911" r:id="rId9"/>
    <p:sldId id="889" r:id="rId10"/>
    <p:sldId id="827" r:id="rId11"/>
    <p:sldId id="828" r:id="rId12"/>
    <p:sldId id="829" r:id="rId13"/>
    <p:sldId id="830" r:id="rId14"/>
    <p:sldId id="876" r:id="rId15"/>
    <p:sldId id="833" r:id="rId16"/>
    <p:sldId id="834" r:id="rId17"/>
    <p:sldId id="838" r:id="rId18"/>
    <p:sldId id="869" r:id="rId19"/>
    <p:sldId id="893" r:id="rId20"/>
    <p:sldId id="871" r:id="rId21"/>
    <p:sldId id="872" r:id="rId22"/>
    <p:sldId id="873" r:id="rId23"/>
    <p:sldId id="861" r:id="rId24"/>
    <p:sldId id="918" r:id="rId25"/>
    <p:sldId id="919" r:id="rId26"/>
    <p:sldId id="839" r:id="rId27"/>
    <p:sldId id="897" r:id="rId28"/>
    <p:sldId id="898" r:id="rId29"/>
    <p:sldId id="899" r:id="rId30"/>
    <p:sldId id="900" r:id="rId31"/>
    <p:sldId id="901" r:id="rId32"/>
    <p:sldId id="902" r:id="rId33"/>
    <p:sldId id="912" r:id="rId34"/>
    <p:sldId id="846" r:id="rId35"/>
    <p:sldId id="847" r:id="rId36"/>
    <p:sldId id="913" r:id="rId37"/>
    <p:sldId id="877" r:id="rId38"/>
    <p:sldId id="878" r:id="rId39"/>
    <p:sldId id="895" r:id="rId40"/>
    <p:sldId id="886" r:id="rId41"/>
    <p:sldId id="891" r:id="rId42"/>
    <p:sldId id="892" r:id="rId43"/>
    <p:sldId id="855" r:id="rId44"/>
    <p:sldId id="885" r:id="rId45"/>
    <p:sldId id="856" r:id="rId46"/>
    <p:sldId id="914" r:id="rId47"/>
    <p:sldId id="915" r:id="rId48"/>
    <p:sldId id="916" r:id="rId49"/>
    <p:sldId id="865" r:id="rId50"/>
  </p:sldIdLst>
  <p:sldSz cx="9144000" cy="6858000" type="screen4x3"/>
  <p:notesSz cx="6858000" cy="9144000"/>
  <p:embeddedFontLst>
    <p:embeddedFont>
      <p:font typeface="Palatino Linotype" panose="02040502050505030304" pitchFamily="18" charset="0"/>
      <p:regular r:id="rId52"/>
      <p:bold r:id="rId53"/>
      <p:italic r:id="rId54"/>
      <p:boldItalic r:id="rId55"/>
    </p:embeddedFont>
    <p:embeddedFont>
      <p:font typeface="HG明朝B" panose="02020809000000000000" pitchFamily="17" charset="-128"/>
      <p:regular r:id="rId56"/>
    </p:embeddedFont>
    <p:embeddedFont>
      <p:font typeface="Cambria Math" panose="02040503050406030204" pitchFamily="18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Arial Unicode MS" panose="020B0604020202020204" pitchFamily="50" charset="-128"/>
      <p:regular r:id="rId62"/>
    </p:embeddedFont>
    <p:embeddedFont>
      <p:font typeface="Georgia" panose="02040502050405020303" pitchFamily="18" charset="0"/>
      <p:regular r:id="rId63"/>
      <p:bold r:id="rId64"/>
      <p:italic r:id="rId65"/>
      <p:boldItalic r:id="rId66"/>
    </p:embeddedFont>
    <p:embeddedFont>
      <p:font typeface="Helvetica" panose="020B0604020202020204" pitchFamily="34" charset="0"/>
      <p:regular r:id="rId67"/>
      <p:bold r:id="rId68"/>
      <p:italic r:id="rId69"/>
      <p:boldItalic r:id="rId70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FFEF"/>
    <a:srgbClr val="0066FF"/>
    <a:srgbClr val="0C0597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7" autoAdjust="0"/>
    <p:restoredTop sz="99624" autoAdjust="0"/>
  </p:normalViewPr>
  <p:slideViewPr>
    <p:cSldViewPr>
      <p:cViewPr varScale="1">
        <p:scale>
          <a:sx n="89" d="100"/>
          <a:sy n="89" d="100"/>
        </p:scale>
        <p:origin x="10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4.wmf"/><Relationship Id="rId7" Type="http://schemas.openxmlformats.org/officeDocument/2006/relationships/image" Target="../media/image88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10" Type="http://schemas.openxmlformats.org/officeDocument/2006/relationships/image" Target="../media/image101.wmf"/><Relationship Id="rId4" Type="http://schemas.openxmlformats.org/officeDocument/2006/relationships/image" Target="../media/image95.wmf"/><Relationship Id="rId9" Type="http://schemas.openxmlformats.org/officeDocument/2006/relationships/image" Target="../media/image100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image" Target="../media/image108.wmf"/><Relationship Id="rId7" Type="http://schemas.openxmlformats.org/officeDocument/2006/relationships/image" Target="../media/image112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6" Type="http://schemas.openxmlformats.org/officeDocument/2006/relationships/image" Target="../media/image111.wmf"/><Relationship Id="rId11" Type="http://schemas.openxmlformats.org/officeDocument/2006/relationships/image" Target="../media/image116.wmf"/><Relationship Id="rId5" Type="http://schemas.openxmlformats.org/officeDocument/2006/relationships/image" Target="../media/image110.wmf"/><Relationship Id="rId10" Type="http://schemas.openxmlformats.org/officeDocument/2006/relationships/image" Target="../media/image115.wmf"/><Relationship Id="rId4" Type="http://schemas.openxmlformats.org/officeDocument/2006/relationships/image" Target="../media/image109.wmf"/><Relationship Id="rId9" Type="http://schemas.openxmlformats.org/officeDocument/2006/relationships/image" Target="../media/image114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image" Target="../media/image120.wmf"/><Relationship Id="rId7" Type="http://schemas.openxmlformats.org/officeDocument/2006/relationships/image" Target="../media/image124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6" Type="http://schemas.openxmlformats.org/officeDocument/2006/relationships/image" Target="../media/image123.wmf"/><Relationship Id="rId5" Type="http://schemas.openxmlformats.org/officeDocument/2006/relationships/image" Target="../media/image122.wmf"/><Relationship Id="rId10" Type="http://schemas.openxmlformats.org/officeDocument/2006/relationships/image" Target="../media/image127.wmf"/><Relationship Id="rId4" Type="http://schemas.openxmlformats.org/officeDocument/2006/relationships/image" Target="../media/image121.wmf"/><Relationship Id="rId9" Type="http://schemas.openxmlformats.org/officeDocument/2006/relationships/image" Target="../media/image126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13" Type="http://schemas.openxmlformats.org/officeDocument/2006/relationships/image" Target="../media/image146.wmf"/><Relationship Id="rId3" Type="http://schemas.openxmlformats.org/officeDocument/2006/relationships/image" Target="../media/image136.wmf"/><Relationship Id="rId7" Type="http://schemas.openxmlformats.org/officeDocument/2006/relationships/image" Target="../media/image140.wmf"/><Relationship Id="rId12" Type="http://schemas.openxmlformats.org/officeDocument/2006/relationships/image" Target="../media/image145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6" Type="http://schemas.openxmlformats.org/officeDocument/2006/relationships/image" Target="../media/image139.wmf"/><Relationship Id="rId11" Type="http://schemas.openxmlformats.org/officeDocument/2006/relationships/image" Target="../media/image144.wmf"/><Relationship Id="rId5" Type="http://schemas.openxmlformats.org/officeDocument/2006/relationships/image" Target="../media/image138.wmf"/><Relationship Id="rId10" Type="http://schemas.openxmlformats.org/officeDocument/2006/relationships/image" Target="../media/image143.wmf"/><Relationship Id="rId4" Type="http://schemas.openxmlformats.org/officeDocument/2006/relationships/image" Target="../media/image137.wmf"/><Relationship Id="rId9" Type="http://schemas.openxmlformats.org/officeDocument/2006/relationships/image" Target="../media/image14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Relationship Id="rId6" Type="http://schemas.openxmlformats.org/officeDocument/2006/relationships/image" Target="../media/image154.wmf"/><Relationship Id="rId5" Type="http://schemas.openxmlformats.org/officeDocument/2006/relationships/image" Target="../media/image153.wmf"/><Relationship Id="rId4" Type="http://schemas.openxmlformats.org/officeDocument/2006/relationships/image" Target="../media/image15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4" Type="http://schemas.openxmlformats.org/officeDocument/2006/relationships/image" Target="../media/image16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image" Target="../media/image167.wmf"/><Relationship Id="rId1" Type="http://schemas.openxmlformats.org/officeDocument/2006/relationships/image" Target="../media/image166.wmf"/><Relationship Id="rId4" Type="http://schemas.openxmlformats.org/officeDocument/2006/relationships/image" Target="../media/image169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wmf"/><Relationship Id="rId1" Type="http://schemas.openxmlformats.org/officeDocument/2006/relationships/image" Target="../media/image17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12" Type="http://schemas.openxmlformats.org/officeDocument/2006/relationships/image" Target="../media/image23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11" Type="http://schemas.openxmlformats.org/officeDocument/2006/relationships/image" Target="../media/image22.wmf"/><Relationship Id="rId5" Type="http://schemas.openxmlformats.org/officeDocument/2006/relationships/image" Target="../media/image16.wmf"/><Relationship Id="rId10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7" Type="http://schemas.openxmlformats.org/officeDocument/2006/relationships/image" Target="../media/image178.wmf"/><Relationship Id="rId2" Type="http://schemas.openxmlformats.org/officeDocument/2006/relationships/image" Target="../media/image173.wmf"/><Relationship Id="rId1" Type="http://schemas.openxmlformats.org/officeDocument/2006/relationships/image" Target="../media/image172.wmf"/><Relationship Id="rId6" Type="http://schemas.openxmlformats.org/officeDocument/2006/relationships/image" Target="../media/image177.wmf"/><Relationship Id="rId5" Type="http://schemas.openxmlformats.org/officeDocument/2006/relationships/image" Target="../media/image176.wmf"/><Relationship Id="rId4" Type="http://schemas.openxmlformats.org/officeDocument/2006/relationships/image" Target="../media/image175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wmf"/><Relationship Id="rId2" Type="http://schemas.openxmlformats.org/officeDocument/2006/relationships/image" Target="../media/image180.wmf"/><Relationship Id="rId1" Type="http://schemas.openxmlformats.org/officeDocument/2006/relationships/image" Target="../media/image179.wmf"/><Relationship Id="rId4" Type="http://schemas.openxmlformats.org/officeDocument/2006/relationships/image" Target="../media/image182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wmf"/><Relationship Id="rId7" Type="http://schemas.openxmlformats.org/officeDocument/2006/relationships/image" Target="../media/image208.wmf"/><Relationship Id="rId2" Type="http://schemas.openxmlformats.org/officeDocument/2006/relationships/image" Target="../media/image203.wmf"/><Relationship Id="rId1" Type="http://schemas.openxmlformats.org/officeDocument/2006/relationships/image" Target="../media/image202.wmf"/><Relationship Id="rId6" Type="http://schemas.openxmlformats.org/officeDocument/2006/relationships/image" Target="../media/image207.wmf"/><Relationship Id="rId5" Type="http://schemas.openxmlformats.org/officeDocument/2006/relationships/image" Target="../media/image206.wmf"/><Relationship Id="rId4" Type="http://schemas.openxmlformats.org/officeDocument/2006/relationships/image" Target="../media/image20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53.wmf"/><Relationship Id="rId1" Type="http://schemas.openxmlformats.org/officeDocument/2006/relationships/image" Target="../media/image210.wmf"/><Relationship Id="rId5" Type="http://schemas.openxmlformats.org/officeDocument/2006/relationships/image" Target="../media/image213.wmf"/><Relationship Id="rId4" Type="http://schemas.openxmlformats.org/officeDocument/2006/relationships/image" Target="../media/image21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wmf"/><Relationship Id="rId2" Type="http://schemas.openxmlformats.org/officeDocument/2006/relationships/image" Target="../media/image203.wmf"/><Relationship Id="rId1" Type="http://schemas.openxmlformats.org/officeDocument/2006/relationships/image" Target="../media/image224.wmf"/><Relationship Id="rId4" Type="http://schemas.openxmlformats.org/officeDocument/2006/relationships/image" Target="../media/image225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wmf"/><Relationship Id="rId2" Type="http://schemas.openxmlformats.org/officeDocument/2006/relationships/image" Target="../media/image206.wmf"/><Relationship Id="rId1" Type="http://schemas.openxmlformats.org/officeDocument/2006/relationships/image" Target="../media/image205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wmf"/><Relationship Id="rId1" Type="http://schemas.openxmlformats.org/officeDocument/2006/relationships/image" Target="../media/image229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234.wmf"/><Relationship Id="rId1" Type="http://schemas.openxmlformats.org/officeDocument/2006/relationships/image" Target="../media/image233.wmf"/><Relationship Id="rId5" Type="http://schemas.openxmlformats.org/officeDocument/2006/relationships/image" Target="../media/image213.wmf"/><Relationship Id="rId4" Type="http://schemas.openxmlformats.org/officeDocument/2006/relationships/image" Target="../media/image2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4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wmf"/><Relationship Id="rId2" Type="http://schemas.openxmlformats.org/officeDocument/2006/relationships/image" Target="../media/image249.wmf"/><Relationship Id="rId1" Type="http://schemas.openxmlformats.org/officeDocument/2006/relationships/image" Target="../media/image248.wmf"/><Relationship Id="rId6" Type="http://schemas.openxmlformats.org/officeDocument/2006/relationships/image" Target="../media/image253.wmf"/><Relationship Id="rId5" Type="http://schemas.openxmlformats.org/officeDocument/2006/relationships/image" Target="../media/image252.wmf"/><Relationship Id="rId4" Type="http://schemas.openxmlformats.org/officeDocument/2006/relationships/image" Target="../media/image251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wmf"/><Relationship Id="rId2" Type="http://schemas.openxmlformats.org/officeDocument/2006/relationships/image" Target="../media/image260.wmf"/><Relationship Id="rId1" Type="http://schemas.openxmlformats.org/officeDocument/2006/relationships/image" Target="../media/image259.wmf"/><Relationship Id="rId5" Type="http://schemas.openxmlformats.org/officeDocument/2006/relationships/image" Target="../media/image263.wmf"/><Relationship Id="rId4" Type="http://schemas.openxmlformats.org/officeDocument/2006/relationships/image" Target="../media/image262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wmf"/><Relationship Id="rId1" Type="http://schemas.openxmlformats.org/officeDocument/2006/relationships/image" Target="../media/image28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10" Type="http://schemas.openxmlformats.org/officeDocument/2006/relationships/image" Target="../media/image66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B1AF9-0BE0-43D8-8856-18DE6200791A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04121-8DE3-4220-B17D-DA61AB014C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81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5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1186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861187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209CF3-61DF-4D2E-95F7-592A32827FBC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5588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an</a:t>
            </a:r>
            <a:r>
              <a:rPr kumimoji="1" lang="en-US" altLang="ja-JP" baseline="0" dirty="0"/>
              <a:t> </a:t>
            </a:r>
            <a:r>
              <a:rPr kumimoji="1" lang="en-US" altLang="ja-JP" dirty="0"/>
              <a:t>introduction.</a:t>
            </a:r>
          </a:p>
          <a:p>
            <a:r>
              <a:rPr kumimoji="1" lang="en-US" altLang="ja-JP" dirty="0"/>
              <a:t>As you know, </a:t>
            </a:r>
            <a:r>
              <a:rPr kumimoji="1" lang="en-US" altLang="ja-JP" dirty="0" err="1"/>
              <a:t>nonadiabatic</a:t>
            </a:r>
            <a:r>
              <a:rPr kumimoji="1" lang="en-US" altLang="ja-JP" baseline="0" dirty="0"/>
              <a:t> transition processes are important to understand behavior of chemical reactions. </a:t>
            </a:r>
            <a:br>
              <a:rPr kumimoji="1" lang="en-US" altLang="ja-JP" baseline="0" dirty="0"/>
            </a:br>
            <a:r>
              <a:rPr kumimoji="1" lang="en-US" altLang="ja-JP" baseline="0" dirty="0"/>
              <a:t>Especially, analysis of photo-induced chemical processes has played an important roles in the study of reaction dynamics in condensed phase. </a:t>
            </a:r>
          </a:p>
          <a:p>
            <a:r>
              <a:rPr kumimoji="1" lang="en-US" altLang="ja-JP" baseline="0" dirty="0"/>
              <a:t>These are two examples of the molecules that are investigated using optical spectroscopic techniques. </a:t>
            </a:r>
            <a:br>
              <a:rPr kumimoji="1" lang="en-US" altLang="ja-JP" baseline="0" dirty="0"/>
            </a:br>
            <a:r>
              <a:rPr kumimoji="1" lang="en-US" altLang="ja-JP" baseline="0" dirty="0"/>
              <a:t>This is a stilbene molecule and this potential is schematic illustration of cis-trans isomerization of stilbene in hexane solution. When we excite cis-stilbene using laser pulses, excited distribution moves towards crossing region labeled P, and then </a:t>
            </a:r>
            <a:r>
              <a:rPr kumimoji="1" lang="en-US" altLang="ja-JP" baseline="0" dirty="0" err="1"/>
              <a:t>nonadiabatic</a:t>
            </a:r>
            <a:r>
              <a:rPr kumimoji="1" lang="en-US" altLang="ja-JP" baseline="0" dirty="0"/>
              <a:t> transition occurs and we obtain cis or trans stilbene as products.</a:t>
            </a:r>
          </a:p>
          <a:p>
            <a:r>
              <a:rPr kumimoji="1" lang="en-US" altLang="ja-JP" baseline="0" dirty="0"/>
              <a:t>This is a retinal molecule. Retinal exists in our eyes as rhodopsin, and its </a:t>
            </a:r>
            <a:r>
              <a:rPr kumimoji="1" lang="en-US" altLang="ja-JP" baseline="0" dirty="0" err="1"/>
              <a:t>photoisomerization</a:t>
            </a:r>
            <a:r>
              <a:rPr kumimoji="1" lang="en-US" altLang="ja-JP" baseline="0" dirty="0"/>
              <a:t> plays an essential role in the mechanism of our vision. This is a schematic illustration of </a:t>
            </a:r>
            <a:r>
              <a:rPr kumimoji="1" lang="en-US" altLang="ja-JP" baseline="0" dirty="0" err="1"/>
              <a:t>photoisomerization</a:t>
            </a:r>
            <a:r>
              <a:rPr kumimoji="1" lang="en-US" altLang="ja-JP" baseline="0" dirty="0"/>
              <a:t> of a retinal molecule in bacteriorhodopsin. In bacteriorhodopsin, a retinal molecule exists as a part of protein-pigment complex. So we need to treat effects of protein molecules that act like heat bath. </a:t>
            </a:r>
            <a:br>
              <a:rPr kumimoji="1" lang="en-US" altLang="ja-JP" baseline="0" dirty="0"/>
            </a:br>
            <a:r>
              <a:rPr kumimoji="1" lang="en-US" altLang="ja-JP" baseline="0" dirty="0"/>
              <a:t>Experimentally, these are well investigated using pump-probe spectroscopy. But theoretically, because these dynamics occur in condensed phase as I explained,  we need a theory about quantum dissipative systems to understand their behavior. 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48B3F-8907-4727-9A65-D797EFE6B43F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9610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Then I</a:t>
            </a:r>
            <a:r>
              <a:rPr kumimoji="1" lang="en-US" altLang="ja-JP" baseline="0" dirty="0"/>
              <a:t> will show some numerical results about displaced Morse potentials system as a demonstration.</a:t>
            </a:r>
          </a:p>
          <a:p>
            <a:r>
              <a:rPr kumimoji="1" lang="en-US" altLang="ja-JP" baseline="0" dirty="0"/>
              <a:t>The potentials are like this figure. </a:t>
            </a:r>
            <a:br>
              <a:rPr kumimoji="1" lang="en-US" altLang="ja-JP" baseline="0" dirty="0"/>
            </a:br>
            <a:r>
              <a:rPr kumimoji="1" lang="en-US" altLang="ja-JP" baseline="0" dirty="0"/>
              <a:t>These are time evolution of excited </a:t>
            </a:r>
            <a:r>
              <a:rPr kumimoji="1" lang="en-US" altLang="ja-JP" baseline="0" dirty="0" err="1"/>
              <a:t>wavepackets</a:t>
            </a:r>
            <a:r>
              <a:rPr kumimoji="1" lang="en-US" altLang="ja-JP" baseline="0" dirty="0"/>
              <a:t>. </a:t>
            </a:r>
            <a:br>
              <a:rPr kumimoji="1" lang="en-US" altLang="ja-JP" baseline="0" dirty="0"/>
            </a:br>
            <a:r>
              <a:rPr kumimoji="1" lang="en-US" altLang="ja-JP" baseline="0" dirty="0"/>
              <a:t>The excited </a:t>
            </a:r>
            <a:r>
              <a:rPr kumimoji="1" lang="en-US" altLang="ja-JP" baseline="0" dirty="0" err="1"/>
              <a:t>wavepacket</a:t>
            </a:r>
            <a:r>
              <a:rPr kumimoji="1" lang="en-US" altLang="ja-JP" baseline="0" dirty="0"/>
              <a:t> passes through a crossing region maintaining a large momentum, and as a results, the adiabatic</a:t>
            </a:r>
          </a:p>
          <a:p>
            <a:r>
              <a:rPr kumimoji="1" lang="en-US" altLang="ja-JP" baseline="0" dirty="0"/>
              <a:t>approximation breaks down and non-adiabatic transition occur, like this. </a:t>
            </a:r>
            <a:br>
              <a:rPr kumimoji="1" lang="en-US" altLang="ja-JP" baseline="0" dirty="0"/>
            </a:br>
            <a:r>
              <a:rPr kumimoji="1" lang="en-US" altLang="ja-JP" baseline="0" dirty="0"/>
              <a:t>Thus, it is seen that using the distribution function in phase space, we can analyze the behavior of </a:t>
            </a:r>
            <a:r>
              <a:rPr kumimoji="1" lang="en-US" altLang="ja-JP" baseline="0" dirty="0" err="1"/>
              <a:t>nonadiabatic</a:t>
            </a:r>
            <a:r>
              <a:rPr kumimoji="1" lang="en-US" altLang="ja-JP" baseline="0" dirty="0"/>
              <a:t> processes more completely than if we use only the distribution function in coordinate space.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48B3F-8907-4727-9A65-D797EFE6B43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6360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 </a:t>
            </a:r>
            <a:r>
              <a:rPr kumimoji="1" lang="en-US" altLang="ja-JP" baseline="0" dirty="0"/>
              <a:t>also show some results of calculation for nonlinear optical spectra. </a:t>
            </a:r>
            <a:br>
              <a:rPr kumimoji="1" lang="en-US" altLang="ja-JP" baseline="0" dirty="0"/>
            </a:br>
            <a:r>
              <a:rPr kumimoji="1" lang="en-US" altLang="ja-JP" baseline="0" dirty="0"/>
              <a:t>This is a transient absorption spectrum and these are 2-dimensional correlation spectra. </a:t>
            </a:r>
            <a:br>
              <a:rPr kumimoji="1" lang="en-US" altLang="ja-JP" baseline="0" dirty="0"/>
            </a:br>
            <a:r>
              <a:rPr kumimoji="1" lang="en-US" altLang="ja-JP" baseline="0" dirty="0"/>
              <a:t>The red and blue areas represent emission and absorption, respectively. </a:t>
            </a:r>
          </a:p>
          <a:p>
            <a:r>
              <a:rPr kumimoji="1" lang="en-US" altLang="ja-JP" baseline="0" dirty="0"/>
              <a:t>This horizontal axis represents waiting time and vertical axis represents frequency.</a:t>
            </a:r>
          </a:p>
          <a:p>
            <a:r>
              <a:rPr kumimoji="1" lang="en-US" altLang="ja-JP" dirty="0"/>
              <a:t>This peak</a:t>
            </a:r>
            <a:r>
              <a:rPr kumimoji="1" lang="en-US" altLang="ja-JP" baseline="0" dirty="0"/>
              <a:t> that is distributed about twenty thousand is caused by bleaching of ground state. </a:t>
            </a:r>
            <a:br>
              <a:rPr kumimoji="1" lang="en-US" altLang="ja-JP" baseline="0" dirty="0"/>
            </a:br>
            <a:r>
              <a:rPr kumimoji="1" lang="en-US" altLang="ja-JP" baseline="0" dirty="0"/>
              <a:t>When waiting time is zero, there is also a peak caused by stimulated emission at the same position, like this.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When waiting time increases, the peak caused by stimulated emission moves in the direction of decreasing its frequency, because the excited </a:t>
            </a:r>
            <a:r>
              <a:rPr kumimoji="1" lang="en-US" altLang="ja-JP" baseline="0" dirty="0" err="1"/>
              <a:t>wavepacket</a:t>
            </a:r>
            <a:r>
              <a:rPr kumimoji="1" lang="en-US" altLang="ja-JP" baseline="0" dirty="0"/>
              <a:t> moves in the direction of decreasing the energy difference between ground and excited states. So strong and fast time-dependent Stokes shift is observed.</a:t>
            </a:r>
            <a:br>
              <a:rPr kumimoji="1" lang="en-US" altLang="ja-JP" baseline="0" dirty="0"/>
            </a:br>
            <a:r>
              <a:rPr kumimoji="1" lang="en-US" altLang="ja-JP" baseline="0" dirty="0"/>
              <a:t>And when the excited </a:t>
            </a:r>
            <a:r>
              <a:rPr kumimoji="1" lang="en-US" altLang="ja-JP" baseline="0" dirty="0" err="1"/>
              <a:t>wavepacket</a:t>
            </a:r>
            <a:r>
              <a:rPr kumimoji="1" lang="en-US" altLang="ja-JP" baseline="0" dirty="0"/>
              <a:t> approaches the crossing point, </a:t>
            </a:r>
            <a:r>
              <a:rPr kumimoji="1" lang="en-US" altLang="ja-JP" baseline="0" dirty="0" err="1"/>
              <a:t>nonadibatic</a:t>
            </a:r>
            <a:r>
              <a:rPr kumimoji="1" lang="en-US" altLang="ja-JP" baseline="0" dirty="0"/>
              <a:t> transition occurs and because of this, absorption peak appears.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Thus, by calculating nonlinear spectra, we can relate dynamics of </a:t>
            </a:r>
            <a:r>
              <a:rPr kumimoji="1" lang="en-US" altLang="ja-JP" baseline="0" dirty="0" err="1"/>
              <a:t>wavepackets</a:t>
            </a:r>
            <a:r>
              <a:rPr kumimoji="1" lang="en-US" altLang="ja-JP" baseline="0" dirty="0"/>
              <a:t> and optical measurement more </a:t>
            </a:r>
            <a:r>
              <a:rPr kumimoji="1" lang="en-US" altLang="ja-JP" baseline="0" dirty="0" err="1"/>
              <a:t>clealy</a:t>
            </a:r>
            <a:r>
              <a:rPr kumimoji="1" lang="en-US" altLang="ja-JP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48B3F-8907-4727-9A65-D797EFE6B43F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717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203242-516C-485F-A979-283FCA13AF74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537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203242-516C-485F-A979-283FCA13AF74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28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D74BA0-0C09-469C-98C3-9094ED015AD4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714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D74BA0-0C09-469C-98C3-9094ED015AD4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94782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D74BA0-0C09-469C-98C3-9094ED015AD4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1597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7C68E-9B49-414A-9461-62D50432E4E5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269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203242-516C-485F-A979-283FCA13AF74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0711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3DEE0-C05B-4EE9-A705-35C9AB17DDDD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7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260350"/>
            <a:ext cx="4038600" cy="586581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260350"/>
            <a:ext cx="4038600" cy="285591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268663"/>
            <a:ext cx="4038600" cy="28575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F742F-4DBA-4072-8309-BB101674F0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260350"/>
            <a:ext cx="4038600" cy="586581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260350"/>
            <a:ext cx="4038600" cy="586581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3FCE0-289F-4813-91B7-6E8EB7521759}" type="datetimeFigureOut">
              <a:rPr kumimoji="1" lang="ja-JP" altLang="en-US" smtClean="0"/>
              <a:pPr/>
              <a:t>2017/4/15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24A83-448A-4278-857B-31F9E8FB8D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hyperlink" Target="http://journals.jps.jp/doi/abs/10.1143/JPSJ.75.082001" TargetMode="External"/><Relationship Id="rId7" Type="http://schemas.openxmlformats.org/officeDocument/2006/relationships/hyperlink" Target="http://dx.doi.org/10.1063/1.4928192" TargetMode="External"/><Relationship Id="rId2" Type="http://schemas.openxmlformats.org/officeDocument/2006/relationships/hyperlink" Target="http://aip.scitation.org/doi/abs/10.1063/1.497137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://aip.scitation.org/doi/10.1063/1.4916647" TargetMode="External"/><Relationship Id="rId10" Type="http://schemas.openxmlformats.org/officeDocument/2006/relationships/hyperlink" Target="http://publish.aps.org/abstract/PRA/v41/p6676/" TargetMode="External"/><Relationship Id="rId4" Type="http://schemas.openxmlformats.org/officeDocument/2006/relationships/hyperlink" Target="http://aip.scitation.org/doi/full/10.1063/1.4890441" TargetMode="External"/><Relationship Id="rId9" Type="http://schemas.openxmlformats.org/officeDocument/2006/relationships/hyperlink" Target="http://jpsj.ipap.jp/link?JPSJ/58/101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image" Target="../media/image74.wmf"/><Relationship Id="rId18" Type="http://schemas.openxmlformats.org/officeDocument/2006/relationships/image" Target="../media/image76.wmf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530.png"/><Relationship Id="rId7" Type="http://schemas.openxmlformats.org/officeDocument/2006/relationships/oleObject" Target="../embeddings/oleObject53.bin"/><Relationship Id="rId12" Type="http://schemas.openxmlformats.org/officeDocument/2006/relationships/oleObject" Target="../embeddings/oleObject55.bin"/><Relationship Id="rId17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png"/><Relationship Id="rId20" Type="http://schemas.openxmlformats.org/officeDocument/2006/relationships/image" Target="../media/image77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80.png"/><Relationship Id="rId11" Type="http://schemas.openxmlformats.org/officeDocument/2006/relationships/image" Target="../media/image73.wmf"/><Relationship Id="rId5" Type="http://schemas.openxmlformats.org/officeDocument/2006/relationships/image" Target="../media/image79.png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54.bin"/><Relationship Id="rId19" Type="http://schemas.openxmlformats.org/officeDocument/2006/relationships/oleObject" Target="../embeddings/oleObject58.bin"/><Relationship Id="rId4" Type="http://schemas.openxmlformats.org/officeDocument/2006/relationships/image" Target="../media/image78.png"/><Relationship Id="rId9" Type="http://schemas.openxmlformats.org/officeDocument/2006/relationships/hyperlink" Target="http://jpsj.ipap.jp/link?JPSJ/75/082001" TargetMode="External"/><Relationship Id="rId14" Type="http://schemas.openxmlformats.org/officeDocument/2006/relationships/oleObject" Target="../embeddings/oleObject56.bin"/><Relationship Id="rId22" Type="http://schemas.openxmlformats.org/officeDocument/2006/relationships/image" Target="../media/image5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64.bin"/><Relationship Id="rId18" Type="http://schemas.openxmlformats.org/officeDocument/2006/relationships/image" Target="../media/image91.png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86.wmf"/><Relationship Id="rId17" Type="http://schemas.openxmlformats.org/officeDocument/2006/relationships/image" Target="../media/image88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65.bin"/><Relationship Id="rId20" Type="http://schemas.openxmlformats.org/officeDocument/2006/relationships/image" Target="../media/image89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image" Target="../media/image90.png"/><Relationship Id="rId10" Type="http://schemas.openxmlformats.org/officeDocument/2006/relationships/image" Target="../media/image85.wmf"/><Relationship Id="rId19" Type="http://schemas.openxmlformats.org/officeDocument/2006/relationships/oleObject" Target="../embeddings/oleObject66.bin"/><Relationship Id="rId4" Type="http://schemas.openxmlformats.org/officeDocument/2006/relationships/image" Target="../media/image82.wmf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8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71.bin"/><Relationship Id="rId18" Type="http://schemas.openxmlformats.org/officeDocument/2006/relationships/image" Target="../media/image98.wmf"/><Relationship Id="rId26" Type="http://schemas.openxmlformats.org/officeDocument/2006/relationships/image" Target="../media/image104.png"/><Relationship Id="rId3" Type="http://schemas.openxmlformats.org/officeDocument/2006/relationships/oleObject" Target="../embeddings/oleObject67.bin"/><Relationship Id="rId21" Type="http://schemas.openxmlformats.org/officeDocument/2006/relationships/image" Target="../media/image99.wmf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103.png"/><Relationship Id="rId17" Type="http://schemas.openxmlformats.org/officeDocument/2006/relationships/oleObject" Target="../embeddings/oleObject73.bin"/><Relationship Id="rId25" Type="http://schemas.openxmlformats.org/officeDocument/2006/relationships/image" Target="../media/image101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97.wmf"/><Relationship Id="rId20" Type="http://schemas.openxmlformats.org/officeDocument/2006/relationships/oleObject" Target="../embeddings/oleObject74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3.wmf"/><Relationship Id="rId11" Type="http://schemas.openxmlformats.org/officeDocument/2006/relationships/image" Target="../media/image95.wmf"/><Relationship Id="rId24" Type="http://schemas.openxmlformats.org/officeDocument/2006/relationships/oleObject" Target="../embeddings/oleObject76.bin"/><Relationship Id="rId5" Type="http://schemas.openxmlformats.org/officeDocument/2006/relationships/oleObject" Target="../embeddings/oleObject68.bin"/><Relationship Id="rId15" Type="http://schemas.openxmlformats.org/officeDocument/2006/relationships/oleObject" Target="../embeddings/oleObject72.bin"/><Relationship Id="rId23" Type="http://schemas.openxmlformats.org/officeDocument/2006/relationships/image" Target="../media/image100.wmf"/><Relationship Id="rId10" Type="http://schemas.openxmlformats.org/officeDocument/2006/relationships/oleObject" Target="../embeddings/oleObject70.bin"/><Relationship Id="rId19" Type="http://schemas.openxmlformats.org/officeDocument/2006/relationships/image" Target="../media/image91.png"/><Relationship Id="rId4" Type="http://schemas.openxmlformats.org/officeDocument/2006/relationships/image" Target="../media/image92.wmf"/><Relationship Id="rId9" Type="http://schemas.openxmlformats.org/officeDocument/2006/relationships/image" Target="../media/image102.png"/><Relationship Id="rId14" Type="http://schemas.openxmlformats.org/officeDocument/2006/relationships/image" Target="../media/image96.wmf"/><Relationship Id="rId22" Type="http://schemas.openxmlformats.org/officeDocument/2006/relationships/oleObject" Target="../embeddings/oleObject75.bin"/><Relationship Id="rId27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13" Type="http://schemas.openxmlformats.org/officeDocument/2006/relationships/oleObject" Target="../embeddings/oleObject82.bin"/><Relationship Id="rId18" Type="http://schemas.openxmlformats.org/officeDocument/2006/relationships/image" Target="../media/image113.wmf"/><Relationship Id="rId3" Type="http://schemas.openxmlformats.org/officeDocument/2006/relationships/oleObject" Target="../embeddings/oleObject77.bin"/><Relationship Id="rId21" Type="http://schemas.openxmlformats.org/officeDocument/2006/relationships/image" Target="../media/image114.wmf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110.wmf"/><Relationship Id="rId17" Type="http://schemas.openxmlformats.org/officeDocument/2006/relationships/oleObject" Target="../embeddings/oleObject84.bin"/><Relationship Id="rId25" Type="http://schemas.openxmlformats.org/officeDocument/2006/relationships/image" Target="../media/image116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2.wmf"/><Relationship Id="rId20" Type="http://schemas.openxmlformats.org/officeDocument/2006/relationships/oleObject" Target="../embeddings/oleObject85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7.wmf"/><Relationship Id="rId11" Type="http://schemas.openxmlformats.org/officeDocument/2006/relationships/oleObject" Target="../embeddings/oleObject81.bin"/><Relationship Id="rId24" Type="http://schemas.openxmlformats.org/officeDocument/2006/relationships/oleObject" Target="../embeddings/oleObject87.bin"/><Relationship Id="rId5" Type="http://schemas.openxmlformats.org/officeDocument/2006/relationships/oleObject" Target="../embeddings/oleObject78.bin"/><Relationship Id="rId15" Type="http://schemas.openxmlformats.org/officeDocument/2006/relationships/oleObject" Target="../embeddings/oleObject83.bin"/><Relationship Id="rId23" Type="http://schemas.openxmlformats.org/officeDocument/2006/relationships/image" Target="../media/image115.wmf"/><Relationship Id="rId10" Type="http://schemas.openxmlformats.org/officeDocument/2006/relationships/image" Target="../media/image109.wmf"/><Relationship Id="rId19" Type="http://schemas.openxmlformats.org/officeDocument/2006/relationships/image" Target="../media/image117.png"/><Relationship Id="rId4" Type="http://schemas.openxmlformats.org/officeDocument/2006/relationships/image" Target="../media/image106.wmf"/><Relationship Id="rId9" Type="http://schemas.openxmlformats.org/officeDocument/2006/relationships/oleObject" Target="../embeddings/oleObject80.bin"/><Relationship Id="rId14" Type="http://schemas.openxmlformats.org/officeDocument/2006/relationships/image" Target="../media/image111.wmf"/><Relationship Id="rId22" Type="http://schemas.openxmlformats.org/officeDocument/2006/relationships/oleObject" Target="../embeddings/oleObject8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13" Type="http://schemas.openxmlformats.org/officeDocument/2006/relationships/hyperlink" Target="http://prola.aps.org/abstract/PRA/v43/i8/p4131_1" TargetMode="External"/><Relationship Id="rId18" Type="http://schemas.openxmlformats.org/officeDocument/2006/relationships/image" Target="../media/image124.wmf"/><Relationship Id="rId26" Type="http://schemas.openxmlformats.org/officeDocument/2006/relationships/image" Target="../media/image127.wmf"/><Relationship Id="rId3" Type="http://schemas.openxmlformats.org/officeDocument/2006/relationships/oleObject" Target="../embeddings/oleObject88.bin"/><Relationship Id="rId21" Type="http://schemas.openxmlformats.org/officeDocument/2006/relationships/image" Target="../media/image128.png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122.wmf"/><Relationship Id="rId17" Type="http://schemas.openxmlformats.org/officeDocument/2006/relationships/oleObject" Target="../embeddings/oleObject94.bin"/><Relationship Id="rId25" Type="http://schemas.openxmlformats.org/officeDocument/2006/relationships/oleObject" Target="../embeddings/oleObject97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23.wmf"/><Relationship Id="rId20" Type="http://schemas.openxmlformats.org/officeDocument/2006/relationships/image" Target="../media/image125.wmf"/><Relationship Id="rId29" Type="http://schemas.openxmlformats.org/officeDocument/2006/relationships/hyperlink" Target="http://jpsj.ipap.jp/link?JPSJ/58/101" TargetMode="Externa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9.wmf"/><Relationship Id="rId11" Type="http://schemas.openxmlformats.org/officeDocument/2006/relationships/oleObject" Target="../embeddings/oleObject92.bin"/><Relationship Id="rId24" Type="http://schemas.openxmlformats.org/officeDocument/2006/relationships/image" Target="../media/image126.wmf"/><Relationship Id="rId5" Type="http://schemas.openxmlformats.org/officeDocument/2006/relationships/oleObject" Target="../embeddings/oleObject89.bin"/><Relationship Id="rId15" Type="http://schemas.openxmlformats.org/officeDocument/2006/relationships/oleObject" Target="../embeddings/oleObject93.bin"/><Relationship Id="rId23" Type="http://schemas.openxmlformats.org/officeDocument/2006/relationships/oleObject" Target="../embeddings/oleObject96.bin"/><Relationship Id="rId28" Type="http://schemas.openxmlformats.org/officeDocument/2006/relationships/image" Target="../media/image131.png"/><Relationship Id="rId10" Type="http://schemas.openxmlformats.org/officeDocument/2006/relationships/image" Target="../media/image121.wmf"/><Relationship Id="rId19" Type="http://schemas.openxmlformats.org/officeDocument/2006/relationships/oleObject" Target="../embeddings/oleObject95.bin"/><Relationship Id="rId31" Type="http://schemas.openxmlformats.org/officeDocument/2006/relationships/image" Target="../media/image133.png"/><Relationship Id="rId4" Type="http://schemas.openxmlformats.org/officeDocument/2006/relationships/image" Target="../media/image118.wmf"/><Relationship Id="rId9" Type="http://schemas.openxmlformats.org/officeDocument/2006/relationships/oleObject" Target="../embeddings/oleObject91.bin"/><Relationship Id="rId14" Type="http://schemas.openxmlformats.org/officeDocument/2006/relationships/hyperlink" Target="http://scitation.aip.org/getabs/servlet/GetabsServlet?prog=normal&amp;id=JCPSA6000120000001000260000001&amp;idtype=cvips&amp;gifs=yes" TargetMode="External"/><Relationship Id="rId22" Type="http://schemas.openxmlformats.org/officeDocument/2006/relationships/image" Target="../media/image129.png"/><Relationship Id="rId27" Type="http://schemas.openxmlformats.org/officeDocument/2006/relationships/image" Target="../media/image130.png"/><Relationship Id="rId30" Type="http://schemas.openxmlformats.org/officeDocument/2006/relationships/image" Target="../media/image132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6.wmf"/><Relationship Id="rId18" Type="http://schemas.openxmlformats.org/officeDocument/2006/relationships/oleObject" Target="../embeddings/oleObject103.bin"/><Relationship Id="rId26" Type="http://schemas.openxmlformats.org/officeDocument/2006/relationships/oleObject" Target="../embeddings/oleObject107.bin"/><Relationship Id="rId3" Type="http://schemas.openxmlformats.org/officeDocument/2006/relationships/image" Target="../media/image91.png"/><Relationship Id="rId21" Type="http://schemas.openxmlformats.org/officeDocument/2006/relationships/image" Target="../media/image140.wmf"/><Relationship Id="rId34" Type="http://schemas.openxmlformats.org/officeDocument/2006/relationships/image" Target="../media/image105.png"/><Relationship Id="rId7" Type="http://schemas.openxmlformats.org/officeDocument/2006/relationships/hyperlink" Target="http://jpsj.ipap.jp/link?JPSJ/75/082001" TargetMode="External"/><Relationship Id="rId12" Type="http://schemas.openxmlformats.org/officeDocument/2006/relationships/oleObject" Target="../embeddings/oleObject100.bin"/><Relationship Id="rId17" Type="http://schemas.openxmlformats.org/officeDocument/2006/relationships/image" Target="../media/image138.wmf"/><Relationship Id="rId25" Type="http://schemas.openxmlformats.org/officeDocument/2006/relationships/image" Target="../media/image142.wmf"/><Relationship Id="rId33" Type="http://schemas.openxmlformats.org/officeDocument/2006/relationships/image" Target="../media/image14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02.bin"/><Relationship Id="rId20" Type="http://schemas.openxmlformats.org/officeDocument/2006/relationships/oleObject" Target="../embeddings/oleObject104.bin"/><Relationship Id="rId29" Type="http://schemas.openxmlformats.org/officeDocument/2006/relationships/image" Target="../media/image144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4.wmf"/><Relationship Id="rId11" Type="http://schemas.openxmlformats.org/officeDocument/2006/relationships/image" Target="../media/image148.png"/><Relationship Id="rId24" Type="http://schemas.openxmlformats.org/officeDocument/2006/relationships/oleObject" Target="../embeddings/oleObject106.bin"/><Relationship Id="rId32" Type="http://schemas.openxmlformats.org/officeDocument/2006/relationships/oleObject" Target="../embeddings/oleObject110.bin"/><Relationship Id="rId5" Type="http://schemas.openxmlformats.org/officeDocument/2006/relationships/oleObject" Target="../embeddings/oleObject98.bin"/><Relationship Id="rId15" Type="http://schemas.openxmlformats.org/officeDocument/2006/relationships/image" Target="../media/image137.wmf"/><Relationship Id="rId23" Type="http://schemas.openxmlformats.org/officeDocument/2006/relationships/image" Target="../media/image141.wmf"/><Relationship Id="rId28" Type="http://schemas.openxmlformats.org/officeDocument/2006/relationships/oleObject" Target="../embeddings/oleObject108.bin"/><Relationship Id="rId10" Type="http://schemas.openxmlformats.org/officeDocument/2006/relationships/image" Target="../media/image147.png"/><Relationship Id="rId19" Type="http://schemas.openxmlformats.org/officeDocument/2006/relationships/image" Target="../media/image139.wmf"/><Relationship Id="rId31" Type="http://schemas.openxmlformats.org/officeDocument/2006/relationships/image" Target="../media/image145.wmf"/><Relationship Id="rId4" Type="http://schemas.openxmlformats.org/officeDocument/2006/relationships/image" Target="../media/image104.png"/><Relationship Id="rId9" Type="http://schemas.openxmlformats.org/officeDocument/2006/relationships/image" Target="../media/image135.wmf"/><Relationship Id="rId14" Type="http://schemas.openxmlformats.org/officeDocument/2006/relationships/oleObject" Target="../embeddings/oleObject101.bin"/><Relationship Id="rId22" Type="http://schemas.openxmlformats.org/officeDocument/2006/relationships/oleObject" Target="../embeddings/oleObject105.bin"/><Relationship Id="rId27" Type="http://schemas.openxmlformats.org/officeDocument/2006/relationships/image" Target="../media/image143.wmf"/><Relationship Id="rId30" Type="http://schemas.openxmlformats.org/officeDocument/2006/relationships/oleObject" Target="../embeddings/oleObject109.bin"/><Relationship Id="rId8" Type="http://schemas.openxmlformats.org/officeDocument/2006/relationships/oleObject" Target="../embeddings/oleObject9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jpsj.ipap.jp/link?JPSJ/75/082001" TargetMode="External"/><Relationship Id="rId13" Type="http://schemas.openxmlformats.org/officeDocument/2006/relationships/image" Target="../media/image156.png"/><Relationship Id="rId18" Type="http://schemas.openxmlformats.org/officeDocument/2006/relationships/oleObject" Target="../embeddings/oleObject115.bin"/><Relationship Id="rId26" Type="http://schemas.openxmlformats.org/officeDocument/2006/relationships/hyperlink" Target="http://journals.jps.jp/doi/abs/10.1143/JPSJ.75.082001" TargetMode="External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350.png"/><Relationship Id="rId7" Type="http://schemas.openxmlformats.org/officeDocument/2006/relationships/image" Target="../media/image149.wmf"/><Relationship Id="rId12" Type="http://schemas.openxmlformats.org/officeDocument/2006/relationships/image" Target="../media/image151.wmf"/><Relationship Id="rId17" Type="http://schemas.openxmlformats.org/officeDocument/2006/relationships/image" Target="../media/image152.wmf"/><Relationship Id="rId25" Type="http://schemas.openxmlformats.org/officeDocument/2006/relationships/hyperlink" Target="http://jpsj.ipap.jp/link?JPSJ/74/3131" TargetMode="Externa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4.bin"/><Relationship Id="rId20" Type="http://schemas.openxmlformats.org/officeDocument/2006/relationships/image" Target="../media/image1340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11.bin"/><Relationship Id="rId11" Type="http://schemas.openxmlformats.org/officeDocument/2006/relationships/oleObject" Target="../embeddings/oleObject113.bin"/><Relationship Id="rId24" Type="http://schemas.openxmlformats.org/officeDocument/2006/relationships/hyperlink" Target="http://publish.aps.org/abstract/PRA/v41/p6676/" TargetMode="External"/><Relationship Id="rId5" Type="http://schemas.openxmlformats.org/officeDocument/2006/relationships/image" Target="../media/image80.png"/><Relationship Id="rId15" Type="http://schemas.openxmlformats.org/officeDocument/2006/relationships/image" Target="../media/image158.png"/><Relationship Id="rId23" Type="http://schemas.openxmlformats.org/officeDocument/2006/relationships/image" Target="../media/image154.wmf"/><Relationship Id="rId10" Type="http://schemas.openxmlformats.org/officeDocument/2006/relationships/image" Target="../media/image150.wmf"/><Relationship Id="rId19" Type="http://schemas.openxmlformats.org/officeDocument/2006/relationships/image" Target="../media/image153.wmf"/><Relationship Id="rId4" Type="http://schemas.openxmlformats.org/officeDocument/2006/relationships/image" Target="../media/image155.png"/><Relationship Id="rId9" Type="http://schemas.openxmlformats.org/officeDocument/2006/relationships/oleObject" Target="../embeddings/oleObject112.bin"/><Relationship Id="rId14" Type="http://schemas.openxmlformats.org/officeDocument/2006/relationships/image" Target="../media/image157.png"/><Relationship Id="rId22" Type="http://schemas.openxmlformats.org/officeDocument/2006/relationships/oleObject" Target="../embeddings/oleObject11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13" Type="http://schemas.openxmlformats.org/officeDocument/2006/relationships/hyperlink" Target="http://jpsj.ipap.jp/link?JPSJ/74/3131" TargetMode="External"/><Relationship Id="rId3" Type="http://schemas.openxmlformats.org/officeDocument/2006/relationships/oleObject" Target="../embeddings/oleObject117.bin"/><Relationship Id="rId7" Type="http://schemas.openxmlformats.org/officeDocument/2006/relationships/oleObject" Target="../embeddings/oleObject119.bin"/><Relationship Id="rId12" Type="http://schemas.openxmlformats.org/officeDocument/2006/relationships/hyperlink" Target="http://publish.aps.org/abstract/PRA/v41/p6676/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60.wmf"/><Relationship Id="rId11" Type="http://schemas.openxmlformats.org/officeDocument/2006/relationships/image" Target="../media/image128.png"/><Relationship Id="rId5" Type="http://schemas.openxmlformats.org/officeDocument/2006/relationships/oleObject" Target="../embeddings/oleObject118.bin"/><Relationship Id="rId10" Type="http://schemas.openxmlformats.org/officeDocument/2006/relationships/image" Target="../media/image162.wmf"/><Relationship Id="rId4" Type="http://schemas.openxmlformats.org/officeDocument/2006/relationships/image" Target="../media/image159.wmf"/><Relationship Id="rId9" Type="http://schemas.openxmlformats.org/officeDocument/2006/relationships/oleObject" Target="../embeddings/oleObject120.bin"/><Relationship Id="rId14" Type="http://schemas.openxmlformats.org/officeDocument/2006/relationships/hyperlink" Target="http://dx.doi.org/10.1088/1367-2630/19/1/013007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wmf"/><Relationship Id="rId3" Type="http://schemas.openxmlformats.org/officeDocument/2006/relationships/oleObject" Target="../embeddings/oleObject121.bin"/><Relationship Id="rId7" Type="http://schemas.openxmlformats.org/officeDocument/2006/relationships/oleObject" Target="../embeddings/oleObject1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64.wmf"/><Relationship Id="rId11" Type="http://schemas.openxmlformats.org/officeDocument/2006/relationships/hyperlink" Target="http://aip.scitation.org/doi/10.1063/1.4916647" TargetMode="External"/><Relationship Id="rId5" Type="http://schemas.openxmlformats.org/officeDocument/2006/relationships/oleObject" Target="../embeddings/oleObject122.bin"/><Relationship Id="rId10" Type="http://schemas.openxmlformats.org/officeDocument/2006/relationships/hyperlink" Target="http://aip.scitation.org/doi/full/10.1063/1.4890441" TargetMode="External"/><Relationship Id="rId4" Type="http://schemas.openxmlformats.org/officeDocument/2006/relationships/image" Target="../media/image163.wmf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wmf"/><Relationship Id="rId3" Type="http://schemas.openxmlformats.org/officeDocument/2006/relationships/oleObject" Target="../embeddings/oleObject124.bin"/><Relationship Id="rId7" Type="http://schemas.openxmlformats.org/officeDocument/2006/relationships/oleObject" Target="../embeddings/oleObject1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67.wmf"/><Relationship Id="rId5" Type="http://schemas.openxmlformats.org/officeDocument/2006/relationships/oleObject" Target="../embeddings/oleObject125.bin"/><Relationship Id="rId10" Type="http://schemas.openxmlformats.org/officeDocument/2006/relationships/image" Target="../media/image169.wmf"/><Relationship Id="rId4" Type="http://schemas.openxmlformats.org/officeDocument/2006/relationships/image" Target="../media/image166.wmf"/><Relationship Id="rId9" Type="http://schemas.openxmlformats.org/officeDocument/2006/relationships/oleObject" Target="../embeddings/oleObject12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7.jpeg"/><Relationship Id="rId15" Type="http://schemas.openxmlformats.org/officeDocument/2006/relationships/image" Target="../media/image5.wmf"/><Relationship Id="rId10" Type="http://schemas.openxmlformats.org/officeDocument/2006/relationships/image" Target="../media/image3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1.bin"/><Relationship Id="rId1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063/1.4916647" TargetMode="External"/><Relationship Id="rId3" Type="http://schemas.openxmlformats.org/officeDocument/2006/relationships/oleObject" Target="../embeddings/oleObject128.bin"/><Relationship Id="rId7" Type="http://schemas.openxmlformats.org/officeDocument/2006/relationships/hyperlink" Target="http://scitation.aip.org/content/aip/journal/jcp/141/4/10.1063/1.4890441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71.wmf"/><Relationship Id="rId5" Type="http://schemas.openxmlformats.org/officeDocument/2006/relationships/oleObject" Target="../embeddings/oleObject129.bin"/><Relationship Id="rId4" Type="http://schemas.openxmlformats.org/officeDocument/2006/relationships/image" Target="../media/image17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wmf"/><Relationship Id="rId13" Type="http://schemas.openxmlformats.org/officeDocument/2006/relationships/oleObject" Target="../embeddings/oleObject135.bin"/><Relationship Id="rId3" Type="http://schemas.openxmlformats.org/officeDocument/2006/relationships/oleObject" Target="../embeddings/oleObject130.bin"/><Relationship Id="rId7" Type="http://schemas.openxmlformats.org/officeDocument/2006/relationships/oleObject" Target="../embeddings/oleObject132.bin"/><Relationship Id="rId12" Type="http://schemas.openxmlformats.org/officeDocument/2006/relationships/image" Target="../media/image176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78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73.wmf"/><Relationship Id="rId11" Type="http://schemas.openxmlformats.org/officeDocument/2006/relationships/oleObject" Target="../embeddings/oleObject134.bin"/><Relationship Id="rId5" Type="http://schemas.openxmlformats.org/officeDocument/2006/relationships/oleObject" Target="../embeddings/oleObject131.bin"/><Relationship Id="rId15" Type="http://schemas.openxmlformats.org/officeDocument/2006/relationships/oleObject" Target="../embeddings/oleObject136.bin"/><Relationship Id="rId10" Type="http://schemas.openxmlformats.org/officeDocument/2006/relationships/image" Target="../media/image175.wmf"/><Relationship Id="rId4" Type="http://schemas.openxmlformats.org/officeDocument/2006/relationships/image" Target="../media/image172.wmf"/><Relationship Id="rId9" Type="http://schemas.openxmlformats.org/officeDocument/2006/relationships/oleObject" Target="../embeddings/oleObject133.bin"/><Relationship Id="rId14" Type="http://schemas.openxmlformats.org/officeDocument/2006/relationships/image" Target="../media/image17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13" Type="http://schemas.openxmlformats.org/officeDocument/2006/relationships/hyperlink" Target="http://dx.doi.org/10.1063/1.4916647" TargetMode="External"/><Relationship Id="rId3" Type="http://schemas.openxmlformats.org/officeDocument/2006/relationships/oleObject" Target="../embeddings/oleObject137.bin"/><Relationship Id="rId7" Type="http://schemas.openxmlformats.org/officeDocument/2006/relationships/oleObject" Target="../embeddings/oleObject139.bin"/><Relationship Id="rId12" Type="http://schemas.openxmlformats.org/officeDocument/2006/relationships/hyperlink" Target="http://scitation.aip.org/content/aip/journal/jcp/141/4/10.1063/1.4890441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80.wmf"/><Relationship Id="rId11" Type="http://schemas.openxmlformats.org/officeDocument/2006/relationships/image" Target="../media/image183.EMF"/><Relationship Id="rId5" Type="http://schemas.openxmlformats.org/officeDocument/2006/relationships/oleObject" Target="../embeddings/oleObject138.bin"/><Relationship Id="rId10" Type="http://schemas.openxmlformats.org/officeDocument/2006/relationships/image" Target="../media/image182.wmf"/><Relationship Id="rId4" Type="http://schemas.openxmlformats.org/officeDocument/2006/relationships/image" Target="../media/image179.wmf"/><Relationship Id="rId9" Type="http://schemas.openxmlformats.org/officeDocument/2006/relationships/oleObject" Target="../embeddings/oleObject14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3.bin"/><Relationship Id="rId3" Type="http://schemas.openxmlformats.org/officeDocument/2006/relationships/hyperlink" Target="http://aip.scitation.org/doi/10.1063/1.4916647" TargetMode="External"/><Relationship Id="rId7" Type="http://schemas.openxmlformats.org/officeDocument/2006/relationships/image" Target="../media/image54.wmf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42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144.bin"/><Relationship Id="rId4" Type="http://schemas.openxmlformats.org/officeDocument/2006/relationships/oleObject" Target="../embeddings/oleObject141.bin"/><Relationship Id="rId9" Type="http://schemas.openxmlformats.org/officeDocument/2006/relationships/image" Target="../media/image5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195.jpeg"/><Relationship Id="rId18" Type="http://schemas.openxmlformats.org/officeDocument/2006/relationships/image" Target="../media/image200.jpeg"/><Relationship Id="rId3" Type="http://schemas.openxmlformats.org/officeDocument/2006/relationships/image" Target="../media/image185.png"/><Relationship Id="rId7" Type="http://schemas.openxmlformats.org/officeDocument/2006/relationships/image" Target="../media/image189.jpeg"/><Relationship Id="rId12" Type="http://schemas.openxmlformats.org/officeDocument/2006/relationships/image" Target="../media/image194.jpeg"/><Relationship Id="rId17" Type="http://schemas.openxmlformats.org/officeDocument/2006/relationships/image" Target="../media/image199.png"/><Relationship Id="rId2" Type="http://schemas.openxmlformats.org/officeDocument/2006/relationships/image" Target="../media/image184.jpeg"/><Relationship Id="rId16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11" Type="http://schemas.openxmlformats.org/officeDocument/2006/relationships/image" Target="../media/image193.jpeg"/><Relationship Id="rId5" Type="http://schemas.openxmlformats.org/officeDocument/2006/relationships/image" Target="../media/image187.jpeg"/><Relationship Id="rId15" Type="http://schemas.openxmlformats.org/officeDocument/2006/relationships/image" Target="../media/image197.jpeg"/><Relationship Id="rId10" Type="http://schemas.openxmlformats.org/officeDocument/2006/relationships/image" Target="../media/image192.jpeg"/><Relationship Id="rId4" Type="http://schemas.openxmlformats.org/officeDocument/2006/relationships/image" Target="../media/image186.jpeg"/><Relationship Id="rId9" Type="http://schemas.openxmlformats.org/officeDocument/2006/relationships/image" Target="../media/image191.jpeg"/><Relationship Id="rId14" Type="http://schemas.openxmlformats.org/officeDocument/2006/relationships/image" Target="../media/image19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7.bin"/><Relationship Id="rId13" Type="http://schemas.openxmlformats.org/officeDocument/2006/relationships/image" Target="../media/image206.wmf"/><Relationship Id="rId18" Type="http://schemas.openxmlformats.org/officeDocument/2006/relationships/hyperlink" Target="http://aip.scitation.org/doi/10.1063/1.4916647" TargetMode="External"/><Relationship Id="rId3" Type="http://schemas.openxmlformats.org/officeDocument/2006/relationships/oleObject" Target="../embeddings/oleObject145.bin"/><Relationship Id="rId7" Type="http://schemas.openxmlformats.org/officeDocument/2006/relationships/image" Target="../media/image203.wmf"/><Relationship Id="rId12" Type="http://schemas.openxmlformats.org/officeDocument/2006/relationships/oleObject" Target="../embeddings/oleObject149.bin"/><Relationship Id="rId17" Type="http://schemas.openxmlformats.org/officeDocument/2006/relationships/image" Target="../media/image208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51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46.bin"/><Relationship Id="rId11" Type="http://schemas.openxmlformats.org/officeDocument/2006/relationships/image" Target="../media/image205.wmf"/><Relationship Id="rId5" Type="http://schemas.openxmlformats.org/officeDocument/2006/relationships/image" Target="../media/image209.png"/><Relationship Id="rId15" Type="http://schemas.openxmlformats.org/officeDocument/2006/relationships/image" Target="../media/image207.wmf"/><Relationship Id="rId10" Type="http://schemas.openxmlformats.org/officeDocument/2006/relationships/oleObject" Target="../embeddings/oleObject148.bin"/><Relationship Id="rId4" Type="http://schemas.openxmlformats.org/officeDocument/2006/relationships/image" Target="../media/image202.wmf"/><Relationship Id="rId9" Type="http://schemas.openxmlformats.org/officeDocument/2006/relationships/image" Target="../media/image204.wmf"/><Relationship Id="rId14" Type="http://schemas.openxmlformats.org/officeDocument/2006/relationships/oleObject" Target="../embeddings/oleObject15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oleObject" Target="../embeddings/oleObject155.bin"/><Relationship Id="rId3" Type="http://schemas.openxmlformats.org/officeDocument/2006/relationships/oleObject" Target="../embeddings/oleObject152.bin"/><Relationship Id="rId7" Type="http://schemas.openxmlformats.org/officeDocument/2006/relationships/image" Target="../media/image216.png"/><Relationship Id="rId12" Type="http://schemas.openxmlformats.org/officeDocument/2006/relationships/image" Target="../media/image211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13.w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15.png"/><Relationship Id="rId11" Type="http://schemas.openxmlformats.org/officeDocument/2006/relationships/oleObject" Target="../embeddings/oleObject154.bin"/><Relationship Id="rId5" Type="http://schemas.openxmlformats.org/officeDocument/2006/relationships/image" Target="../media/image214.png"/><Relationship Id="rId15" Type="http://schemas.openxmlformats.org/officeDocument/2006/relationships/oleObject" Target="../embeddings/oleObject156.bin"/><Relationship Id="rId10" Type="http://schemas.openxmlformats.org/officeDocument/2006/relationships/image" Target="../media/image53.wmf"/><Relationship Id="rId4" Type="http://schemas.openxmlformats.org/officeDocument/2006/relationships/image" Target="../media/image210.wmf"/><Relationship Id="rId9" Type="http://schemas.openxmlformats.org/officeDocument/2006/relationships/oleObject" Target="../embeddings/oleObject153.bin"/><Relationship Id="rId14" Type="http://schemas.openxmlformats.org/officeDocument/2006/relationships/image" Target="../media/image21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7.bin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10" Type="http://schemas.openxmlformats.org/officeDocument/2006/relationships/image" Target="../media/image209.png"/><Relationship Id="rId4" Type="http://schemas.openxmlformats.org/officeDocument/2006/relationships/image" Target="../media/image220.png"/><Relationship Id="rId9" Type="http://schemas.openxmlformats.org/officeDocument/2006/relationships/image" Target="../media/image21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wmf"/><Relationship Id="rId13" Type="http://schemas.openxmlformats.org/officeDocument/2006/relationships/hyperlink" Target="http://dx.doi.org/10.1063/1.4916647" TargetMode="External"/><Relationship Id="rId3" Type="http://schemas.openxmlformats.org/officeDocument/2006/relationships/oleObject" Target="../embeddings/oleObject158.bin"/><Relationship Id="rId7" Type="http://schemas.openxmlformats.org/officeDocument/2006/relationships/oleObject" Target="../embeddings/oleObject160.bin"/><Relationship Id="rId12" Type="http://schemas.openxmlformats.org/officeDocument/2006/relationships/image" Target="../media/image2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03.wmf"/><Relationship Id="rId11" Type="http://schemas.openxmlformats.org/officeDocument/2006/relationships/image" Target="../media/image225.wmf"/><Relationship Id="rId5" Type="http://schemas.openxmlformats.org/officeDocument/2006/relationships/oleObject" Target="../embeddings/oleObject159.bin"/><Relationship Id="rId10" Type="http://schemas.openxmlformats.org/officeDocument/2006/relationships/oleObject" Target="../embeddings/oleObject161.bin"/><Relationship Id="rId4" Type="http://schemas.openxmlformats.org/officeDocument/2006/relationships/image" Target="../media/image224.wmf"/><Relationship Id="rId9" Type="http://schemas.openxmlformats.org/officeDocument/2006/relationships/image" Target="../media/image2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6.wmf"/><Relationship Id="rId18" Type="http://schemas.openxmlformats.org/officeDocument/2006/relationships/oleObject" Target="../embeddings/oleObject11.bin"/><Relationship Id="rId26" Type="http://schemas.openxmlformats.org/officeDocument/2006/relationships/image" Target="../media/image26.gif"/><Relationship Id="rId3" Type="http://schemas.openxmlformats.org/officeDocument/2006/relationships/oleObject" Target="../embeddings/oleObject4.bin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8.wmf"/><Relationship Id="rId25" Type="http://schemas.openxmlformats.org/officeDocument/2006/relationships/image" Target="../media/image160.png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0.bin"/><Relationship Id="rId20" Type="http://schemas.openxmlformats.org/officeDocument/2006/relationships/image" Target="../media/image25.png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5.wmf"/><Relationship Id="rId24" Type="http://schemas.openxmlformats.org/officeDocument/2006/relationships/image" Target="../media/image21.wmf"/><Relationship Id="rId5" Type="http://schemas.openxmlformats.org/officeDocument/2006/relationships/image" Target="../media/image24.png"/><Relationship Id="rId15" Type="http://schemas.openxmlformats.org/officeDocument/2006/relationships/image" Target="../media/image17.wmf"/><Relationship Id="rId23" Type="http://schemas.openxmlformats.org/officeDocument/2006/relationships/oleObject" Target="../embeddings/oleObject13.bin"/><Relationship Id="rId28" Type="http://schemas.openxmlformats.org/officeDocument/2006/relationships/image" Target="../media/image22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9.wmf"/><Relationship Id="rId4" Type="http://schemas.openxmlformats.org/officeDocument/2006/relationships/image" Target="../media/image12.wmf"/><Relationship Id="rId9" Type="http://schemas.openxmlformats.org/officeDocument/2006/relationships/image" Target="../media/image14.wmf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20.wmf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23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8.png"/><Relationship Id="rId7" Type="http://schemas.openxmlformats.org/officeDocument/2006/relationships/image" Target="../media/image20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63.bin"/><Relationship Id="rId5" Type="http://schemas.openxmlformats.org/officeDocument/2006/relationships/image" Target="../media/image205.wmf"/><Relationship Id="rId10" Type="http://schemas.openxmlformats.org/officeDocument/2006/relationships/image" Target="../media/image225.wmf"/><Relationship Id="rId4" Type="http://schemas.openxmlformats.org/officeDocument/2006/relationships/oleObject" Target="../embeddings/oleObject162.bin"/><Relationship Id="rId9" Type="http://schemas.openxmlformats.org/officeDocument/2006/relationships/oleObject" Target="../embeddings/oleObject16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6.bin"/><Relationship Id="rId3" Type="http://schemas.openxmlformats.org/officeDocument/2006/relationships/image" Target="../media/image230.png"/><Relationship Id="rId7" Type="http://schemas.openxmlformats.org/officeDocument/2006/relationships/image" Target="../media/image2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29.wmf"/><Relationship Id="rId11" Type="http://schemas.openxmlformats.org/officeDocument/2006/relationships/image" Target="../media/image232.png"/><Relationship Id="rId5" Type="http://schemas.openxmlformats.org/officeDocument/2006/relationships/oleObject" Target="../embeddings/oleObject165.bin"/><Relationship Id="rId10" Type="http://schemas.openxmlformats.org/officeDocument/2006/relationships/image" Target="../media/image231.png"/><Relationship Id="rId4" Type="http://schemas.openxmlformats.org/officeDocument/2006/relationships/hyperlink" Target="http://dx.doi.org/10.1063/1.4916647" TargetMode="External"/><Relationship Id="rId9" Type="http://schemas.openxmlformats.org/officeDocument/2006/relationships/image" Target="../media/image225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9.bin"/><Relationship Id="rId13" Type="http://schemas.openxmlformats.org/officeDocument/2006/relationships/image" Target="../media/image213.wmf"/><Relationship Id="rId3" Type="http://schemas.openxmlformats.org/officeDocument/2006/relationships/image" Target="../media/image235.png"/><Relationship Id="rId7" Type="http://schemas.openxmlformats.org/officeDocument/2006/relationships/image" Target="../media/image234.wmf"/><Relationship Id="rId12" Type="http://schemas.openxmlformats.org/officeDocument/2006/relationships/oleObject" Target="../embeddings/oleObject17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68.bin"/><Relationship Id="rId11" Type="http://schemas.openxmlformats.org/officeDocument/2006/relationships/image" Target="../media/image212.wmf"/><Relationship Id="rId5" Type="http://schemas.openxmlformats.org/officeDocument/2006/relationships/image" Target="../media/image233.wmf"/><Relationship Id="rId10" Type="http://schemas.openxmlformats.org/officeDocument/2006/relationships/oleObject" Target="../embeddings/oleObject170.bin"/><Relationship Id="rId4" Type="http://schemas.openxmlformats.org/officeDocument/2006/relationships/oleObject" Target="../embeddings/oleObject167.bin"/><Relationship Id="rId9" Type="http://schemas.openxmlformats.org/officeDocument/2006/relationships/image" Target="../media/image211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iopscience.iop.org/1367-2630/16/1/015002/" TargetMode="External"/><Relationship Id="rId3" Type="http://schemas.openxmlformats.org/officeDocument/2006/relationships/image" Target="../media/image237.gif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gif"/><Relationship Id="rId11" Type="http://schemas.openxmlformats.org/officeDocument/2006/relationships/image" Target="../media/image243.png"/><Relationship Id="rId5" Type="http://schemas.openxmlformats.org/officeDocument/2006/relationships/image" Target="../media/image238.gif"/><Relationship Id="rId10" Type="http://schemas.openxmlformats.org/officeDocument/2006/relationships/image" Target="../media/image242.png"/><Relationship Id="rId4" Type="http://schemas.openxmlformats.org/officeDocument/2006/relationships/hyperlink" Target="http://pubs.acs.org/doi/abs/10.1021/jp403056h" TargetMode="External"/><Relationship Id="rId9" Type="http://schemas.openxmlformats.org/officeDocument/2006/relationships/image" Target="../media/image2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wmf"/><Relationship Id="rId3" Type="http://schemas.openxmlformats.org/officeDocument/2006/relationships/hyperlink" Target="http://pubs.acs.org/doi/abs/10.1021/acs.jctc.5b00488" TargetMode="External"/><Relationship Id="rId7" Type="http://schemas.openxmlformats.org/officeDocument/2006/relationships/oleObject" Target="../embeddings/oleObject17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46.png"/><Relationship Id="rId5" Type="http://schemas.openxmlformats.org/officeDocument/2006/relationships/hyperlink" Target="http://pubs.acs.org/doi/full/10.1021/acs.jpclett.5b01368" TargetMode="External"/><Relationship Id="rId4" Type="http://schemas.openxmlformats.org/officeDocument/2006/relationships/image" Target="../media/image2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oleObject" Target="../embeddings/oleObject176.bin"/><Relationship Id="rId18" Type="http://schemas.openxmlformats.org/officeDocument/2006/relationships/image" Target="../media/image253.wmf"/><Relationship Id="rId3" Type="http://schemas.openxmlformats.org/officeDocument/2006/relationships/image" Target="../media/image254.png"/><Relationship Id="rId7" Type="http://schemas.openxmlformats.org/officeDocument/2006/relationships/image" Target="../media/image256.png"/><Relationship Id="rId12" Type="http://schemas.openxmlformats.org/officeDocument/2006/relationships/image" Target="../media/image250.wmf"/><Relationship Id="rId17" Type="http://schemas.openxmlformats.org/officeDocument/2006/relationships/oleObject" Target="../embeddings/oleObject17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52.wmf"/><Relationship Id="rId20" Type="http://schemas.openxmlformats.org/officeDocument/2006/relationships/hyperlink" Target="http://prl.aps.org/abstract/PRL/v104/i25/e250401" TargetMode="Externa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55.png"/><Relationship Id="rId11" Type="http://schemas.openxmlformats.org/officeDocument/2006/relationships/oleObject" Target="../embeddings/oleObject175.bin"/><Relationship Id="rId5" Type="http://schemas.openxmlformats.org/officeDocument/2006/relationships/image" Target="../media/image248.wmf"/><Relationship Id="rId15" Type="http://schemas.openxmlformats.org/officeDocument/2006/relationships/oleObject" Target="../embeddings/oleObject177.bin"/><Relationship Id="rId10" Type="http://schemas.openxmlformats.org/officeDocument/2006/relationships/image" Target="../media/image249.wmf"/><Relationship Id="rId19" Type="http://schemas.openxmlformats.org/officeDocument/2006/relationships/image" Target="../media/image258.jpeg"/><Relationship Id="rId4" Type="http://schemas.openxmlformats.org/officeDocument/2006/relationships/oleObject" Target="../embeddings/oleObject173.bin"/><Relationship Id="rId9" Type="http://schemas.openxmlformats.org/officeDocument/2006/relationships/oleObject" Target="../embeddings/oleObject174.bin"/><Relationship Id="rId14" Type="http://schemas.openxmlformats.org/officeDocument/2006/relationships/image" Target="../media/image251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wmf"/><Relationship Id="rId13" Type="http://schemas.openxmlformats.org/officeDocument/2006/relationships/oleObject" Target="../embeddings/oleObject183.bin"/><Relationship Id="rId3" Type="http://schemas.openxmlformats.org/officeDocument/2006/relationships/image" Target="../media/image264.png"/><Relationship Id="rId7" Type="http://schemas.openxmlformats.org/officeDocument/2006/relationships/oleObject" Target="../embeddings/oleObject180.bin"/><Relationship Id="rId12" Type="http://schemas.openxmlformats.org/officeDocument/2006/relationships/image" Target="../media/image2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hyperlink" Target="http://prl.aps.org/abstract/PRL/v104/i25/e250401" TargetMode="External"/><Relationship Id="rId11" Type="http://schemas.openxmlformats.org/officeDocument/2006/relationships/oleObject" Target="../embeddings/oleObject182.bin"/><Relationship Id="rId5" Type="http://schemas.openxmlformats.org/officeDocument/2006/relationships/image" Target="../media/image259.wmf"/><Relationship Id="rId10" Type="http://schemas.openxmlformats.org/officeDocument/2006/relationships/image" Target="../media/image261.wmf"/><Relationship Id="rId4" Type="http://schemas.openxmlformats.org/officeDocument/2006/relationships/oleObject" Target="../embeddings/oleObject179.bin"/><Relationship Id="rId9" Type="http://schemas.openxmlformats.org/officeDocument/2006/relationships/oleObject" Target="../embeddings/oleObject181.bin"/><Relationship Id="rId14" Type="http://schemas.openxmlformats.org/officeDocument/2006/relationships/image" Target="../media/image26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wmf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2.png"/><Relationship Id="rId5" Type="http://schemas.openxmlformats.org/officeDocument/2006/relationships/hyperlink" Target="http://dx.doi.org/10.1063/1.4928192" TargetMode="External"/><Relationship Id="rId4" Type="http://schemas.openxmlformats.org/officeDocument/2006/relationships/image" Target="../media/image2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31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33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22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2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0.png"/><Relationship Id="rId5" Type="http://schemas.openxmlformats.org/officeDocument/2006/relationships/image" Target="../media/image268.png"/><Relationship Id="rId4" Type="http://schemas.openxmlformats.org/officeDocument/2006/relationships/hyperlink" Target="http://dx.doi.org/10.1063/1.4928192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71.png"/><Relationship Id="rId7" Type="http://schemas.openxmlformats.org/officeDocument/2006/relationships/image" Target="../media/image27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77.png"/><Relationship Id="rId7" Type="http://schemas.openxmlformats.org/officeDocument/2006/relationships/hyperlink" Target="http://dx.doi.org/10.1063/1.4928192" TargetMode="External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upload.wikimedia.org/wikipedia/commons/thumb/4/40/Clausius.jpg/225px-Clausius.jpg" TargetMode="External"/><Relationship Id="rId5" Type="http://schemas.openxmlformats.org/officeDocument/2006/relationships/image" Target="../media/image279.jpeg"/><Relationship Id="rId4" Type="http://schemas.openxmlformats.org/officeDocument/2006/relationships/image" Target="../media/image2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5.bin"/><Relationship Id="rId3" Type="http://schemas.openxmlformats.org/officeDocument/2006/relationships/image" Target="../media/image288.png"/><Relationship Id="rId7" Type="http://schemas.openxmlformats.org/officeDocument/2006/relationships/image" Target="../media/image28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84.bin"/><Relationship Id="rId5" Type="http://schemas.openxmlformats.org/officeDocument/2006/relationships/image" Target="../media/image289.png"/><Relationship Id="rId10" Type="http://schemas.openxmlformats.org/officeDocument/2006/relationships/hyperlink" Target="http://dx.doi.org/10.1063/1.4928192" TargetMode="External"/><Relationship Id="rId4" Type="http://schemas.openxmlformats.org/officeDocument/2006/relationships/image" Target="../media/image285.png"/><Relationship Id="rId9" Type="http://schemas.openxmlformats.org/officeDocument/2006/relationships/image" Target="../media/image28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294.png"/><Relationship Id="rId7" Type="http://schemas.openxmlformats.org/officeDocument/2006/relationships/image" Target="../media/image2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38.wmf"/><Relationship Id="rId3" Type="http://schemas.openxmlformats.org/officeDocument/2006/relationships/image" Target="../media/image39.png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32.bin"/><Relationship Id="rId18" Type="http://schemas.openxmlformats.org/officeDocument/2006/relationships/oleObject" Target="../embeddings/oleObject34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43.wmf"/><Relationship Id="rId17" Type="http://schemas.openxmlformats.org/officeDocument/2006/relationships/image" Target="../media/image45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33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hyperlink" Target="http://aip.scitation.org/doi/full/10.1063/1.4890441" TargetMode="External"/><Relationship Id="rId10" Type="http://schemas.openxmlformats.org/officeDocument/2006/relationships/image" Target="../media/image42.wmf"/><Relationship Id="rId19" Type="http://schemas.openxmlformats.org/officeDocument/2006/relationships/image" Target="../media/image46.wmf"/><Relationship Id="rId4" Type="http://schemas.openxmlformats.org/officeDocument/2006/relationships/image" Target="../media/image47.png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4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oleObject" Target="../embeddings/oleObject35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png"/><Relationship Id="rId11" Type="http://schemas.openxmlformats.org/officeDocument/2006/relationships/image" Target="../media/image51.wmf"/><Relationship Id="rId5" Type="http://schemas.openxmlformats.org/officeDocument/2006/relationships/oleObject" Target="../embeddings/oleObject36.bin"/><Relationship Id="rId10" Type="http://schemas.openxmlformats.org/officeDocument/2006/relationships/oleObject" Target="../embeddings/oleObject38.bin"/><Relationship Id="rId4" Type="http://schemas.openxmlformats.org/officeDocument/2006/relationships/image" Target="../media/image48.wmf"/><Relationship Id="rId9" Type="http://schemas.openxmlformats.org/officeDocument/2006/relationships/image" Target="../media/image5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hyperlink" Target="http://aip.scitation.org/doi/10.1063/1.4916647" TargetMode="External"/><Relationship Id="rId7" Type="http://schemas.openxmlformats.org/officeDocument/2006/relationships/image" Target="../media/image54.wmf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5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60.wmf"/><Relationship Id="rId18" Type="http://schemas.openxmlformats.org/officeDocument/2006/relationships/oleObject" Target="../embeddings/oleObject49.bin"/><Relationship Id="rId26" Type="http://schemas.openxmlformats.org/officeDocument/2006/relationships/oleObject" Target="../embeddings/oleObject51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64.wmf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62.wmf"/><Relationship Id="rId25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8.bin"/><Relationship Id="rId20" Type="http://schemas.openxmlformats.org/officeDocument/2006/relationships/oleObject" Target="../embeddings/oleObject50.bin"/><Relationship Id="rId29" Type="http://schemas.openxmlformats.org/officeDocument/2006/relationships/image" Target="../media/image66.w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59.wmf"/><Relationship Id="rId24" Type="http://schemas.openxmlformats.org/officeDocument/2006/relationships/image" Target="../media/image69.png"/><Relationship Id="rId5" Type="http://schemas.openxmlformats.org/officeDocument/2006/relationships/image" Target="../media/image68.WMF"/><Relationship Id="rId15" Type="http://schemas.openxmlformats.org/officeDocument/2006/relationships/image" Target="../media/image61.wmf"/><Relationship Id="rId23" Type="http://schemas.openxmlformats.org/officeDocument/2006/relationships/hyperlink" Target="http://aip.scitation.org/doi/full/10.1063/1.4890441" TargetMode="External"/><Relationship Id="rId28" Type="http://schemas.openxmlformats.org/officeDocument/2006/relationships/oleObject" Target="../embeddings/oleObject52.bin"/><Relationship Id="rId10" Type="http://schemas.openxmlformats.org/officeDocument/2006/relationships/oleObject" Target="../embeddings/oleObject45.bin"/><Relationship Id="rId19" Type="http://schemas.openxmlformats.org/officeDocument/2006/relationships/image" Target="../media/image63.wmf"/><Relationship Id="rId31" Type="http://schemas.openxmlformats.org/officeDocument/2006/relationships/image" Target="http://s3.amazonaws.com/cogolo_faces/%E6%9D%BE%E5%8E%9F%E6%AD%A6%E7%94%9F/imgs/www.sci.waseda.ac.jp/tower/72/image/13-1.jpg" TargetMode="External"/><Relationship Id="rId4" Type="http://schemas.openxmlformats.org/officeDocument/2006/relationships/image" Target="../media/image67.png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47.bin"/><Relationship Id="rId22" Type="http://schemas.openxmlformats.org/officeDocument/2006/relationships/hyperlink" Target="http://journals.jps.jp/doi/abs/10.1143/JPSJ.75.082001" TargetMode="External"/><Relationship Id="rId27" Type="http://schemas.openxmlformats.org/officeDocument/2006/relationships/image" Target="../media/image65.wmf"/><Relationship Id="rId30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287760"/>
            <a:ext cx="7957138" cy="1381983"/>
          </a:xfrm>
        </p:spPr>
        <p:txBody>
          <a:bodyPr>
            <a:noAutofit/>
          </a:bodyPr>
          <a:lstStyle/>
          <a:p>
            <a:r>
              <a:rPr lang="en-US" altLang="ja-JP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Quantum thermodynamics with </a:t>
            </a:r>
            <a:br>
              <a:rPr lang="en-US" altLang="ja-JP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non-Markovian and non-perturbative bath</a:t>
            </a:r>
            <a:endParaRPr kumimoji="1" lang="ja-JP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サブタイトル 2"/>
          <p:cNvSpPr>
            <a:spLocks noGrp="1"/>
          </p:cNvSpPr>
          <p:nvPr>
            <p:ph type="subTitle" idx="1"/>
          </p:nvPr>
        </p:nvSpPr>
        <p:spPr>
          <a:xfrm>
            <a:off x="1354737" y="1712474"/>
            <a:ext cx="7556499" cy="955868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Y. Tanimura</a:t>
            </a:r>
            <a:endParaRPr lang="en-US" altLang="ja-JP" sz="2400" b="1" dirty="0" smtClean="0">
              <a:solidFill>
                <a:schemeClr val="accent1">
                  <a:lumMod val="50000"/>
                </a:schemeClr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Department of Chemistry, Kyoto University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928192" y="6042054"/>
            <a:ext cx="7704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2"/>
              </a:rPr>
              <a:t>A. Kato and Y. Tanimura, J. Chem. Phys. </a:t>
            </a:r>
            <a:r>
              <a:rPr lang="en-US" altLang="ja-JP" b="1" dirty="0">
                <a:hlinkClick r:id="rId2"/>
              </a:rPr>
              <a:t>145</a:t>
            </a:r>
            <a:r>
              <a:rPr lang="en-US" altLang="ja-JP" dirty="0">
                <a:hlinkClick r:id="rId2"/>
              </a:rPr>
              <a:t>, 224105 (2016).</a:t>
            </a:r>
            <a:r>
              <a:rPr lang="en-US" altLang="ja-JP" dirty="0"/>
              <a:t> 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971600" y="3315896"/>
            <a:ext cx="87129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3"/>
              </a:rPr>
              <a:t>Y. Tanimura, J. Phys. Soc. </a:t>
            </a:r>
            <a:r>
              <a:rPr lang="en-US" altLang="ja-JP" dirty="0" err="1">
                <a:hlinkClick r:id="rId3"/>
              </a:rPr>
              <a:t>Jpn</a:t>
            </a:r>
            <a:r>
              <a:rPr lang="en-US" altLang="ja-JP" dirty="0">
                <a:hlinkClick r:id="rId3"/>
              </a:rPr>
              <a:t>. </a:t>
            </a:r>
            <a:r>
              <a:rPr lang="en-US" altLang="ja-JP" b="1" dirty="0">
                <a:hlinkClick r:id="rId3"/>
              </a:rPr>
              <a:t>75</a:t>
            </a:r>
            <a:r>
              <a:rPr lang="en-US" altLang="ja-JP" dirty="0">
                <a:hlinkClick r:id="rId3"/>
              </a:rPr>
              <a:t> 082001 (2006). </a:t>
            </a:r>
            <a:r>
              <a:rPr lang="en-US" altLang="ja-JP" dirty="0"/>
              <a:t> (HEOM review)</a:t>
            </a:r>
          </a:p>
          <a:p>
            <a:r>
              <a:rPr lang="en-US" altLang="ja-JP" dirty="0" smtClean="0">
                <a:hlinkClick r:id="rId4"/>
              </a:rPr>
              <a:t>Y. Tanimura, J. Chem. Phys. </a:t>
            </a:r>
            <a:r>
              <a:rPr lang="en-US" altLang="ja-JP" b="1" dirty="0" smtClean="0">
                <a:hlinkClick r:id="rId4"/>
              </a:rPr>
              <a:t>141</a:t>
            </a:r>
            <a:r>
              <a:rPr lang="en-US" altLang="ja-JP" dirty="0" smtClean="0">
                <a:hlinkClick r:id="rId4"/>
              </a:rPr>
              <a:t>, 044114 (2014).</a:t>
            </a:r>
            <a:r>
              <a:rPr lang="en-US" altLang="ja-JP" dirty="0" smtClean="0"/>
              <a:t> (spin-boson)</a:t>
            </a:r>
          </a:p>
          <a:p>
            <a:r>
              <a:rPr lang="en-US" altLang="ja-JP" dirty="0" smtClean="0">
                <a:hlinkClick r:id="rId5"/>
              </a:rPr>
              <a:t>Y. Tanimura, J. Chem. Phys. </a:t>
            </a:r>
            <a:r>
              <a:rPr lang="en-US" altLang="ja-JP" b="1" dirty="0" smtClean="0">
                <a:hlinkClick r:id="rId5"/>
              </a:rPr>
              <a:t>142</a:t>
            </a:r>
            <a:r>
              <a:rPr lang="en-US" altLang="ja-JP" dirty="0" smtClean="0">
                <a:hlinkClick r:id="rId5"/>
              </a:rPr>
              <a:t>, 144110  (2015). </a:t>
            </a:r>
            <a:r>
              <a:rPr lang="en-US" altLang="ja-JP" dirty="0" smtClean="0"/>
              <a:t>(Brownian</a:t>
            </a:r>
            <a:r>
              <a:rPr lang="en-US" altLang="ja-JP" sz="1600" dirty="0" smtClean="0"/>
              <a:t>)</a:t>
            </a:r>
          </a:p>
          <a:p>
            <a:endParaRPr lang="ja-JP" altLang="en-US" sz="1600" dirty="0"/>
          </a:p>
        </p:txBody>
      </p:sp>
      <p:sp>
        <p:nvSpPr>
          <p:cNvPr id="11" name="正方形/長方形 10"/>
          <p:cNvSpPr/>
          <p:nvPr/>
        </p:nvSpPr>
        <p:spPr>
          <a:xfrm>
            <a:off x="611560" y="2826107"/>
            <a:ext cx="7242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</a:t>
            </a:r>
            <a:r>
              <a:rPr lang="en-US" altLang="ja-JP" sz="2000" dirty="0" smtClean="0">
                <a:solidFill>
                  <a:schemeClr val="accent1">
                    <a:lumMod val="50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A heat bath, the secret garden  </a:t>
            </a:r>
            <a:r>
              <a:rPr lang="en-US" altLang="ja-JP" dirty="0" smtClean="0">
                <a:solidFill>
                  <a:schemeClr val="accent1">
                    <a:lumMod val="50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(why positivity problem occur?)</a:t>
            </a:r>
            <a:endParaRPr lang="en-US" altLang="ja-JP" dirty="0">
              <a:solidFill>
                <a:schemeClr val="accent1">
                  <a:lumMod val="50000"/>
                </a:schemeClr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83568" y="4295559"/>
            <a:ext cx="4171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 smtClean="0">
                <a:solidFill>
                  <a:schemeClr val="accent1">
                    <a:lumMod val="50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2. HEOM for</a:t>
            </a:r>
            <a:r>
              <a:rPr lang="ja-JP" altLang="en-US" sz="2000" dirty="0">
                <a:solidFill>
                  <a:schemeClr val="accent1">
                    <a:lumMod val="50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 smtClean="0">
                <a:solidFill>
                  <a:schemeClr val="accent1">
                    <a:lumMod val="50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entangled initial state</a:t>
            </a:r>
            <a:endParaRPr lang="en-US" altLang="ja-JP" sz="2000" b="1" dirty="0">
              <a:solidFill>
                <a:schemeClr val="accent1">
                  <a:lumMod val="50000"/>
                </a:schemeClr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83227" y="5364901"/>
            <a:ext cx="4487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 smtClean="0">
                <a:solidFill>
                  <a:schemeClr val="accent1">
                    <a:lumMod val="50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3. Application to quantum heat engine</a:t>
            </a:r>
            <a:endParaRPr lang="en-US" altLang="ja-JP" sz="2000" b="1" dirty="0">
              <a:solidFill>
                <a:schemeClr val="accent1">
                  <a:lumMod val="50000"/>
                </a:schemeClr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573368" y="3522762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767676"/>
                </a:solidFill>
                <a:latin typeface="+mj-ea"/>
                <a:ea typeface="+mj-ea"/>
              </a:rPr>
              <a:t>a trilogy </a:t>
            </a:r>
            <a:endParaRPr lang="ja-JP" altLang="en-US" sz="2400" dirty="0">
              <a:latin typeface="+mj-ea"/>
              <a:ea typeface="+mj-ea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058" y="5510981"/>
            <a:ext cx="2020178" cy="99676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928192" y="5739499"/>
            <a:ext cx="5741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A. Kato and Y. Tanimura, J. Chem. Phys. 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143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, 064107 (2015</a:t>
            </a:r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hlinkClick r:id="rId7"/>
              </a:rPr>
              <a:t>) </a:t>
            </a:r>
            <a:endParaRPr lang="ja-JP" altLang="en-US" sz="1600" dirty="0"/>
          </a:p>
        </p:txBody>
      </p:sp>
      <p:sp>
        <p:nvSpPr>
          <p:cNvPr id="16" name="右中かっこ 15"/>
          <p:cNvSpPr/>
          <p:nvPr/>
        </p:nvSpPr>
        <p:spPr>
          <a:xfrm>
            <a:off x="7164288" y="3362677"/>
            <a:ext cx="284610" cy="85725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73" y="3189944"/>
            <a:ext cx="1285875" cy="18288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104725" y="4668807"/>
            <a:ext cx="5133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ea typeface="HG明朝B"/>
                <a:cs typeface="Arial Unicode MS" panose="020B0604020202020204" pitchFamily="50" charset="-128"/>
              </a:rPr>
              <a:t>Y. Tanimura </a:t>
            </a:r>
            <a:r>
              <a:rPr lang="en-US" altLang="ja-JP" dirty="0">
                <a:ea typeface="HG明朝B"/>
                <a:cs typeface="Arial Unicode MS" panose="020B0604020202020204" pitchFamily="50" charset="-128"/>
              </a:rPr>
              <a:t>&amp; R. Kubo, </a:t>
            </a:r>
            <a:r>
              <a:rPr lang="en-US" altLang="ja-JP" dirty="0">
                <a:ea typeface="HG明朝B"/>
                <a:cs typeface="Arial Unicode MS" panose="020B0604020202020204" pitchFamily="50" charset="-128"/>
                <a:hlinkClick r:id="rId9"/>
              </a:rPr>
              <a:t>JPSJ </a:t>
            </a:r>
            <a:r>
              <a:rPr lang="en-US" altLang="ja-JP" b="1" dirty="0">
                <a:ea typeface="HG明朝B"/>
                <a:cs typeface="Arial Unicode MS" panose="020B0604020202020204" pitchFamily="50" charset="-128"/>
                <a:hlinkClick r:id="rId9"/>
              </a:rPr>
              <a:t>58,</a:t>
            </a:r>
            <a:r>
              <a:rPr lang="en-US" altLang="ja-JP" dirty="0">
                <a:ea typeface="HG明朝B"/>
                <a:cs typeface="Arial Unicode MS" panose="020B0604020202020204" pitchFamily="50" charset="-128"/>
                <a:hlinkClick r:id="rId9"/>
              </a:rPr>
              <a:t> 101 (1989).</a:t>
            </a:r>
            <a:r>
              <a:rPr kumimoji="0" lang="de-DE" altLang="ja-JP" dirty="0">
                <a:ea typeface="HG明朝B"/>
                <a:cs typeface="Arial Unicode MS" panose="020B0604020202020204" pitchFamily="50" charset="-128"/>
              </a:rPr>
              <a:t>                 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104725" y="4948335"/>
            <a:ext cx="3034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j-lt"/>
                <a:cs typeface="Times New Roman" pitchFamily="18" charset="0"/>
              </a:rPr>
              <a:t>Y. Tanimura</a:t>
            </a:r>
            <a:r>
              <a:rPr lang="en-US" altLang="ja-JP" dirty="0">
                <a:latin typeface="+mj-lt"/>
                <a:cs typeface="Times New Roman" pitchFamily="18" charset="0"/>
              </a:rPr>
              <a:t>,</a:t>
            </a:r>
            <a:r>
              <a:rPr lang="ja-JP" altLang="ja-JP" dirty="0">
                <a:latin typeface="+mj-lt"/>
                <a:cs typeface="Times New Roman" pitchFamily="18" charset="0"/>
              </a:rPr>
              <a:t> </a:t>
            </a:r>
            <a:r>
              <a:rPr lang="ja-JP" altLang="ja-JP" dirty="0">
                <a:latin typeface="+mj-lt"/>
                <a:cs typeface="Times New Roman" pitchFamily="18" charset="0"/>
                <a:hlinkClick r:id="rId10"/>
              </a:rPr>
              <a:t>PRA </a:t>
            </a:r>
            <a:r>
              <a:rPr lang="ja-JP" altLang="ja-JP" b="1" dirty="0">
                <a:latin typeface="+mj-lt"/>
                <a:cs typeface="Times New Roman" pitchFamily="18" charset="0"/>
                <a:hlinkClick r:id="rId10"/>
              </a:rPr>
              <a:t>41</a:t>
            </a:r>
            <a:r>
              <a:rPr lang="en-US" altLang="ja-JP" b="1" dirty="0">
                <a:latin typeface="+mj-lt"/>
                <a:cs typeface="Times New Roman" pitchFamily="18" charset="0"/>
                <a:hlinkClick r:id="rId10"/>
              </a:rPr>
              <a:t>, 6676</a:t>
            </a:r>
            <a:r>
              <a:rPr lang="ja-JP" altLang="ja-JP" dirty="0">
                <a:latin typeface="+mj-lt"/>
                <a:cs typeface="Times New Roman" pitchFamily="18" charset="0"/>
                <a:hlinkClick r:id="rId10"/>
              </a:rPr>
              <a:t> (90)</a:t>
            </a:r>
            <a:endParaRPr lang="ja-JP" alt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435" name="Picture 2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45" y="1390644"/>
            <a:ext cx="19431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217" y="1577820"/>
            <a:ext cx="1555415" cy="1870455"/>
          </a:xfrm>
          <a:prstGeom prst="rect">
            <a:avLst/>
          </a:prstGeom>
        </p:spPr>
      </p:pic>
      <p:pic>
        <p:nvPicPr>
          <p:cNvPr id="621584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1436" y="1346499"/>
            <a:ext cx="21526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96" y="223687"/>
            <a:ext cx="8643938" cy="850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temperature correlated case</a:t>
            </a:r>
          </a:p>
        </p:txBody>
      </p:sp>
      <p:sp>
        <p:nvSpPr>
          <p:cNvPr id="17427" name="Rectangle 21"/>
          <p:cNvSpPr>
            <a:spLocks noChangeArrowheads="1"/>
          </p:cNvSpPr>
          <p:nvPr/>
        </p:nvSpPr>
        <p:spPr bwMode="auto">
          <a:xfrm>
            <a:off x="803225" y="4081685"/>
            <a:ext cx="19463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Fluctuation 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en-US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9" name="Object 12"/>
          <p:cNvGraphicFramePr>
            <a:graphicFrameLocks noChangeAspect="1"/>
          </p:cNvGraphicFramePr>
          <p:nvPr/>
        </p:nvGraphicFramePr>
        <p:xfrm>
          <a:off x="8001024" y="1928802"/>
          <a:ext cx="635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654" name="Equation" r:id="rId7" imgW="634680" imgH="253800" progId="Equation.DSMT4">
                  <p:embed/>
                </p:oleObj>
              </mc:Choice>
              <mc:Fallback>
                <p:oleObj name="Equation" r:id="rId7" imgW="6346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24" y="1928802"/>
                        <a:ext cx="635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正方形/長方形 50"/>
          <p:cNvSpPr>
            <a:spLocks noChangeArrowheads="1"/>
          </p:cNvSpPr>
          <p:nvPr/>
        </p:nvSpPr>
        <p:spPr bwMode="auto">
          <a:xfrm>
            <a:off x="6858000" y="3786188"/>
            <a:ext cx="207168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YT </a:t>
            </a:r>
            <a:r>
              <a:rPr lang="en-US" altLang="ja-JP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9"/>
              </a:rPr>
              <a:t>JPSJ 75, 082001(2006).</a:t>
            </a:r>
            <a:endParaRPr lang="en-US" altLang="ja-JP" sz="1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4" name="正方形/長方形 53"/>
          <p:cNvSpPr>
            <a:spLocks noChangeArrowheads="1"/>
          </p:cNvSpPr>
          <p:nvPr/>
        </p:nvSpPr>
        <p:spPr bwMode="auto">
          <a:xfrm>
            <a:off x="8028384" y="2132856"/>
            <a:ext cx="7777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High </a:t>
            </a:r>
            <a:r>
              <a:rPr lang="en-US" altLang="ja-JP" dirty="0">
                <a:solidFill>
                  <a:srgbClr val="FF0000"/>
                </a:solidFill>
              </a:rPr>
              <a:t>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630585" y="1174074"/>
            <a:ext cx="7786687" cy="257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/>
                <a:ea typeface="Arial Unicode MS"/>
                <a:cs typeface="Arial Unicode MS"/>
                <a:sym typeface="Wingdings" pitchFamily="2" charset="2"/>
              </a:rPr>
              <a:t>If we assume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/>
                <a:ea typeface="Arial Unicode MS"/>
                <a:cs typeface="Arial Unicode MS"/>
                <a:sym typeface="Wingdings" pitchFamily="2" charset="2"/>
              </a:rPr>
              <a:t> </a:t>
            </a:r>
          </a:p>
        </p:txBody>
      </p:sp>
      <p:graphicFrame>
        <p:nvGraphicFramePr>
          <p:cNvPr id="32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81450558"/>
              </p:ext>
            </p:extLst>
          </p:nvPr>
        </p:nvGraphicFramePr>
        <p:xfrm>
          <a:off x="1209675" y="1655763"/>
          <a:ext cx="28575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655" name="Equation" r:id="rId10" imgW="2857320" imgH="952200" progId="Equation.DSMT4">
                  <p:embed/>
                </p:oleObj>
              </mc:Choice>
              <mc:Fallback>
                <p:oleObj name="Equation" r:id="rId10" imgW="285732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75" y="1655763"/>
                        <a:ext cx="28575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252977"/>
              </p:ext>
            </p:extLst>
          </p:nvPr>
        </p:nvGraphicFramePr>
        <p:xfrm>
          <a:off x="1112629" y="3358836"/>
          <a:ext cx="214312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656" name="Equation" r:id="rId12" imgW="863280" imgH="241200" progId="Equation.DSMT4">
                  <p:embed/>
                </p:oleObj>
              </mc:Choice>
              <mc:Fallback>
                <p:oleObj name="Equation" r:id="rId12" imgW="863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629" y="3358836"/>
                        <a:ext cx="2143125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582875"/>
              </p:ext>
            </p:extLst>
          </p:nvPr>
        </p:nvGraphicFramePr>
        <p:xfrm>
          <a:off x="1028087" y="4506349"/>
          <a:ext cx="4051300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657" name="Equation" r:id="rId14" imgW="1955520" imgH="457200" progId="Equation.DSMT4">
                  <p:embed/>
                </p:oleObj>
              </mc:Choice>
              <mc:Fallback>
                <p:oleObj name="Equation" r:id="rId14" imgW="19555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087" y="4506349"/>
                        <a:ext cx="4051300" cy="94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テキスト ボックス 40"/>
          <p:cNvSpPr txBox="1">
            <a:spLocks noChangeArrowheads="1"/>
          </p:cNvSpPr>
          <p:nvPr/>
        </p:nvSpPr>
        <p:spPr bwMode="auto">
          <a:xfrm>
            <a:off x="5582618" y="4763612"/>
            <a:ext cx="2185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 Unicode MS"/>
                <a:ea typeface="Arial Unicode MS"/>
                <a:cs typeface="Arial Unicode MS"/>
              </a:rPr>
              <a:t>at high temperature</a:t>
            </a:r>
            <a:endParaRPr lang="ja-JP" alt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772687" y="2853887"/>
            <a:ext cx="1736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70C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Dissipation</a:t>
            </a:r>
          </a:p>
        </p:txBody>
      </p:sp>
      <p:cxnSp>
        <p:nvCxnSpPr>
          <p:cNvPr id="46" name="直線矢印コネクタ 45"/>
          <p:cNvCxnSpPr/>
          <p:nvPr/>
        </p:nvCxnSpPr>
        <p:spPr>
          <a:xfrm flipV="1">
            <a:off x="4136141" y="2132857"/>
            <a:ext cx="3604211" cy="21939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V="1">
            <a:off x="3303459" y="2402959"/>
            <a:ext cx="2365205" cy="1215535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76656" y="1363944"/>
            <a:ext cx="345243" cy="189998"/>
          </a:xfrm>
          <a:prstGeom prst="rect">
            <a:avLst/>
          </a:prstGeom>
        </p:spPr>
      </p:pic>
      <p:sp>
        <p:nvSpPr>
          <p:cNvPr id="45" name="角丸四角形 44"/>
          <p:cNvSpPr/>
          <p:nvPr/>
        </p:nvSpPr>
        <p:spPr>
          <a:xfrm>
            <a:off x="3084026" y="4478366"/>
            <a:ext cx="2104231" cy="1019700"/>
          </a:xfrm>
          <a:prstGeom prst="round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3350914" y="5912151"/>
            <a:ext cx="782936" cy="518651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897335"/>
              </p:ext>
            </p:extLst>
          </p:nvPr>
        </p:nvGraphicFramePr>
        <p:xfrm>
          <a:off x="995363" y="5945188"/>
          <a:ext cx="31670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658" name="Equation" r:id="rId17" imgW="1473120" imgH="228600" progId="Equation.DSMT4">
                  <p:embed/>
                </p:oleObj>
              </mc:Choice>
              <mc:Fallback>
                <p:oleObj name="Equation" r:id="rId17" imgW="1473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363" y="5945188"/>
                        <a:ext cx="3167062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984109"/>
              </p:ext>
            </p:extLst>
          </p:nvPr>
        </p:nvGraphicFramePr>
        <p:xfrm>
          <a:off x="995363" y="5919996"/>
          <a:ext cx="30575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659" name="Equation" r:id="rId19" imgW="1422360" imgH="228600" progId="Equation.DSMT4">
                  <p:embed/>
                </p:oleObj>
              </mc:Choice>
              <mc:Fallback>
                <p:oleObj name="Equation" r:id="rId19" imgW="1422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363" y="5919996"/>
                        <a:ext cx="305752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正方形/長方形 26"/>
              <p:cNvSpPr/>
              <p:nvPr/>
            </p:nvSpPr>
            <p:spPr>
              <a:xfrm rot="16200000">
                <a:off x="4471608" y="2382644"/>
                <a:ext cx="7468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ja-JP" altLang="en-US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66FF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ja-JP" altLang="en-US">
                                  <a:solidFill>
                                    <a:srgbClr val="0066FF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ja-JP" altLang="en-US">
                              <a:solidFill>
                                <a:srgbClr val="0066FF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ja-JP" altLang="en-US" i="1">
                              <a:solidFill>
                                <a:srgbClr val="0066FF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ja-JP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27" name="正方形/長方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71608" y="2382644"/>
                <a:ext cx="746871" cy="369332"/>
              </a:xfrm>
              <a:prstGeom prst="rect">
                <a:avLst/>
              </a:prstGeom>
              <a:blipFill rotWithShape="0">
                <a:blip r:embed="rId21"/>
                <a:stretch>
                  <a:fillRect l="-119672" t="-68852" r="-1836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正方形/長方形 28"/>
              <p:cNvSpPr/>
              <p:nvPr/>
            </p:nvSpPr>
            <p:spPr>
              <a:xfrm rot="16200000">
                <a:off x="6663458" y="2370449"/>
                <a:ext cx="7516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ja-JP" alt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ja-JP" alt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ja-JP" alt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正方形/長方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663458" y="2370449"/>
                <a:ext cx="751681" cy="369332"/>
              </a:xfrm>
              <a:prstGeom prst="rect">
                <a:avLst/>
              </a:prstGeom>
              <a:blipFill rotWithShape="0">
                <a:blip r:embed="rId22"/>
                <a:stretch>
                  <a:fillRect l="-119672" t="-67742" r="-1836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6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7" grpId="0"/>
      <p:bldP spid="51" grpId="0" animBg="1"/>
      <p:bldP spid="54" grpId="0"/>
      <p:bldP spid="41" grpId="0"/>
      <p:bldP spid="67" grpId="0"/>
      <p:bldP spid="45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円/楕円 24"/>
          <p:cNvSpPr/>
          <p:nvPr/>
        </p:nvSpPr>
        <p:spPr>
          <a:xfrm>
            <a:off x="3727448" y="979434"/>
            <a:ext cx="1008112" cy="708670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0755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7541746"/>
              </p:ext>
            </p:extLst>
          </p:nvPr>
        </p:nvGraphicFramePr>
        <p:xfrm>
          <a:off x="936625" y="960438"/>
          <a:ext cx="73818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668" name="Equation" r:id="rId3" imgW="3746160" imgH="330120" progId="Equation.DSMT4">
                  <p:embed/>
                </p:oleObj>
              </mc:Choice>
              <mc:Fallback>
                <p:oleObj name="Equation" r:id="rId3" imgW="37461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25" y="960438"/>
                        <a:ext cx="738187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389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504669"/>
              </p:ext>
            </p:extLst>
          </p:nvPr>
        </p:nvGraphicFramePr>
        <p:xfrm>
          <a:off x="563563" y="2179638"/>
          <a:ext cx="8167687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669" name="Equation" r:id="rId5" imgW="5041800" imgH="825480" progId="Equation.DSMT4">
                  <p:embed/>
                </p:oleObj>
              </mc:Choice>
              <mc:Fallback>
                <p:oleObj name="Equation" r:id="rId5" imgW="504180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2179638"/>
                        <a:ext cx="8167687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140197"/>
              </p:ext>
            </p:extLst>
          </p:nvPr>
        </p:nvGraphicFramePr>
        <p:xfrm>
          <a:off x="287337" y="5817178"/>
          <a:ext cx="856932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670" name="Equation" r:id="rId7" imgW="4292280" imgH="393480" progId="Equation.DSMT4">
                  <p:embed/>
                </p:oleObj>
              </mc:Choice>
              <mc:Fallback>
                <p:oleObj name="Equation" r:id="rId7" imgW="4292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7" y="5817178"/>
                        <a:ext cx="8569325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7" name="Line 10"/>
          <p:cNvSpPr>
            <a:spLocks noChangeShapeType="1"/>
          </p:cNvSpPr>
          <p:nvPr/>
        </p:nvSpPr>
        <p:spPr bwMode="auto">
          <a:xfrm>
            <a:off x="858838" y="4791441"/>
            <a:ext cx="649288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208" name="Line 11"/>
          <p:cNvSpPr>
            <a:spLocks noChangeShapeType="1"/>
          </p:cNvSpPr>
          <p:nvPr/>
        </p:nvSpPr>
        <p:spPr bwMode="auto">
          <a:xfrm>
            <a:off x="858838" y="5512166"/>
            <a:ext cx="576263" cy="0"/>
          </a:xfrm>
          <a:prstGeom prst="line">
            <a:avLst/>
          </a:prstGeom>
          <a:noFill/>
          <a:ln w="2540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210" name="Line 13"/>
          <p:cNvSpPr>
            <a:spLocks noChangeShapeType="1"/>
          </p:cNvSpPr>
          <p:nvPr/>
        </p:nvSpPr>
        <p:spPr bwMode="auto">
          <a:xfrm>
            <a:off x="805855" y="6461284"/>
            <a:ext cx="936625" cy="0"/>
          </a:xfrm>
          <a:prstGeom prst="line">
            <a:avLst/>
          </a:prstGeom>
          <a:noFill/>
          <a:ln w="25400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2938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680978"/>
              </p:ext>
            </p:extLst>
          </p:nvPr>
        </p:nvGraphicFramePr>
        <p:xfrm>
          <a:off x="447676" y="4021504"/>
          <a:ext cx="354806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671" name="Equation" r:id="rId9" imgW="1739880" imgH="393480" progId="Equation.DSMT4">
                  <p:embed/>
                </p:oleObj>
              </mc:Choice>
              <mc:Fallback>
                <p:oleObj name="Equation" r:id="rId9" imgW="1739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6" y="4021504"/>
                        <a:ext cx="3548062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38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874531"/>
              </p:ext>
            </p:extLst>
          </p:nvPr>
        </p:nvGraphicFramePr>
        <p:xfrm>
          <a:off x="80963" y="4908916"/>
          <a:ext cx="406241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672" name="Equation" r:id="rId11" imgW="2019240" imgH="393480" progId="Equation.DSMT4">
                  <p:embed/>
                </p:oleObj>
              </mc:Choice>
              <mc:Fallback>
                <p:oleObj name="Equation" r:id="rId11" imgW="20192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4908916"/>
                        <a:ext cx="4062413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870511"/>
              </p:ext>
            </p:extLst>
          </p:nvPr>
        </p:nvGraphicFramePr>
        <p:xfrm>
          <a:off x="5653162" y="4433683"/>
          <a:ext cx="198120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673" name="Equation" r:id="rId13" imgW="698400" imgH="304560" progId="Equation.DSMT4">
                  <p:embed/>
                </p:oleObj>
              </mc:Choice>
              <mc:Fallback>
                <p:oleObj name="Equation" r:id="rId13" imgW="6984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3162" y="4433683"/>
                        <a:ext cx="1981200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19935" y="4677141"/>
            <a:ext cx="6064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6"/>
          <p:cNvSpPr>
            <a:spLocks/>
          </p:cNvSpPr>
          <p:nvPr/>
        </p:nvSpPr>
        <p:spPr bwMode="auto">
          <a:xfrm>
            <a:off x="4068361" y="4317571"/>
            <a:ext cx="269875" cy="1096963"/>
          </a:xfrm>
          <a:prstGeom prst="rightBrace">
            <a:avLst>
              <a:gd name="adj1" fmla="val 3446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67544" y="340757"/>
            <a:ext cx="3120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Density Matrix element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42910" y="1714488"/>
            <a:ext cx="977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where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16040" y="3562149"/>
            <a:ext cx="4366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Time derivative of each terms are</a:t>
            </a:r>
          </a:p>
        </p:txBody>
      </p:sp>
      <p:sp>
        <p:nvSpPr>
          <p:cNvPr id="20" name="円/楕円 19"/>
          <p:cNvSpPr/>
          <p:nvPr/>
        </p:nvSpPr>
        <p:spPr>
          <a:xfrm>
            <a:off x="7524328" y="980728"/>
            <a:ext cx="1008112" cy="708670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5400000">
            <a:off x="1835696" y="1844824"/>
            <a:ext cx="2304256" cy="2160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10800000" flipV="1">
            <a:off x="1907704" y="1700808"/>
            <a:ext cx="5688632" cy="3312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円/楕円 27"/>
          <p:cNvSpPr/>
          <p:nvPr/>
        </p:nvSpPr>
        <p:spPr>
          <a:xfrm>
            <a:off x="4572000" y="764704"/>
            <a:ext cx="3096344" cy="1080120"/>
          </a:xfrm>
          <a:prstGeom prst="ellipse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H="1">
            <a:off x="5695628" y="1916832"/>
            <a:ext cx="316532" cy="38740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3617511" y="1518208"/>
            <a:ext cx="72072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>
            <a:off x="7127453" y="1511463"/>
            <a:ext cx="793750" cy="0"/>
          </a:xfrm>
          <a:prstGeom prst="line">
            <a:avLst/>
          </a:prstGeom>
          <a:noFill/>
          <a:ln w="2540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>
            <a:off x="4392687" y="1518208"/>
            <a:ext cx="2520950" cy="0"/>
          </a:xfrm>
          <a:prstGeom prst="line">
            <a:avLst/>
          </a:prstGeom>
          <a:noFill/>
          <a:ln w="25400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/>
          </p:nvPr>
        </p:nvGraphicFramePr>
        <p:xfrm>
          <a:off x="5605954" y="3500438"/>
          <a:ext cx="27670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674" name="Equation" r:id="rId16" imgW="1828800" imgH="431800" progId="Equation.DSMT4">
                  <p:embed/>
                </p:oleObj>
              </mc:Choice>
              <mc:Fallback>
                <p:oleObj name="Equation" r:id="rId16" imgW="18288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954" y="3500438"/>
                        <a:ext cx="2767012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06677" y="3466632"/>
            <a:ext cx="1997516" cy="306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角丸四角形 1"/>
          <p:cNvSpPr/>
          <p:nvPr/>
        </p:nvSpPr>
        <p:spPr>
          <a:xfrm>
            <a:off x="6824525" y="4048202"/>
            <a:ext cx="1955528" cy="209705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6786946" y="3723550"/>
            <a:ext cx="1955528" cy="209705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/>
          <p:cNvSpPr/>
          <p:nvPr/>
        </p:nvSpPr>
        <p:spPr>
          <a:xfrm>
            <a:off x="6797543" y="5054275"/>
            <a:ext cx="1955528" cy="258831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6807731" y="4790372"/>
            <a:ext cx="1955528" cy="209705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>
            <a:off x="6733116" y="6097447"/>
            <a:ext cx="1955528" cy="225026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6737696" y="5828285"/>
            <a:ext cx="1955528" cy="209705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角丸四角形 39"/>
          <p:cNvSpPr/>
          <p:nvPr/>
        </p:nvSpPr>
        <p:spPr>
          <a:xfrm>
            <a:off x="597741" y="2768930"/>
            <a:ext cx="8275637" cy="666714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角丸四角形 40"/>
          <p:cNvSpPr/>
          <p:nvPr/>
        </p:nvSpPr>
        <p:spPr>
          <a:xfrm>
            <a:off x="526592" y="2185757"/>
            <a:ext cx="3789397" cy="586275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6306790" y="936048"/>
            <a:ext cx="1161154" cy="421661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角丸四角形 42"/>
          <p:cNvSpPr/>
          <p:nvPr/>
        </p:nvSpPr>
        <p:spPr>
          <a:xfrm>
            <a:off x="5835123" y="879503"/>
            <a:ext cx="454563" cy="466494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角丸四角形 43"/>
          <p:cNvSpPr/>
          <p:nvPr/>
        </p:nvSpPr>
        <p:spPr>
          <a:xfrm>
            <a:off x="4782813" y="5941154"/>
            <a:ext cx="2669805" cy="513155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角丸四角形 44"/>
          <p:cNvSpPr/>
          <p:nvPr/>
        </p:nvSpPr>
        <p:spPr>
          <a:xfrm>
            <a:off x="2188221" y="5972967"/>
            <a:ext cx="1241375" cy="449531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1920058" y="2091611"/>
            <a:ext cx="2570466" cy="1528536"/>
          </a:xfrm>
          <a:prstGeom prst="ellipse">
            <a:avLst/>
          </a:prstGeom>
          <a:noFill/>
          <a:ln>
            <a:solidFill>
              <a:srgbClr val="0C05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円/楕円 47"/>
          <p:cNvSpPr/>
          <p:nvPr/>
        </p:nvSpPr>
        <p:spPr>
          <a:xfrm rot="465732">
            <a:off x="2014496" y="2319384"/>
            <a:ext cx="5462960" cy="1190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1817162" y="1634230"/>
            <a:ext cx="1736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70C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Dissipation</a:t>
            </a:r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4757349" y="1833262"/>
            <a:ext cx="19463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Fluctuation 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en-US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3" name="Rectangle 21"/>
          <p:cNvSpPr>
            <a:spLocks noChangeArrowheads="1"/>
          </p:cNvSpPr>
          <p:nvPr/>
        </p:nvSpPr>
        <p:spPr bwMode="auto">
          <a:xfrm>
            <a:off x="7157451" y="644505"/>
            <a:ext cx="1792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7030A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Initial correlation  </a:t>
            </a:r>
            <a:endParaRPr lang="en-US" altLang="ja-JP" sz="1600" dirty="0">
              <a:solidFill>
                <a:srgbClr val="7030A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249971"/>
              </p:ext>
            </p:extLst>
          </p:nvPr>
        </p:nvGraphicFramePr>
        <p:xfrm>
          <a:off x="939854" y="947568"/>
          <a:ext cx="668178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675" name="Equation" r:id="rId19" imgW="3390840" imgH="330120" progId="Equation.DSMT4">
                  <p:embed/>
                </p:oleObj>
              </mc:Choice>
              <mc:Fallback>
                <p:oleObj name="Equation" r:id="rId19" imgW="339084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54" y="947568"/>
                        <a:ext cx="6681788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円/楕円 53"/>
          <p:cNvSpPr/>
          <p:nvPr/>
        </p:nvSpPr>
        <p:spPr>
          <a:xfrm>
            <a:off x="6798677" y="979414"/>
            <a:ext cx="665069" cy="38727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6" name="円/楕円 55"/>
          <p:cNvSpPr/>
          <p:nvPr/>
        </p:nvSpPr>
        <p:spPr>
          <a:xfrm rot="403224">
            <a:off x="1572137" y="2511793"/>
            <a:ext cx="7232646" cy="87793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Rectangle 21"/>
          <p:cNvSpPr>
            <a:spLocks noChangeArrowheads="1"/>
          </p:cNvSpPr>
          <p:nvPr/>
        </p:nvSpPr>
        <p:spPr bwMode="auto">
          <a:xfrm>
            <a:off x="6183835" y="2180657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7030A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Initial correlation  </a:t>
            </a:r>
            <a:endParaRPr lang="en-US" altLang="ja-JP" sz="2800" dirty="0">
              <a:solidFill>
                <a:srgbClr val="7030A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509850" y="399604"/>
            <a:ext cx="2820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</a:rPr>
              <a:t>(factorized </a:t>
            </a:r>
            <a:r>
              <a:rPr lang="en-US" altLang="ja-JP" dirty="0">
                <a:solidFill>
                  <a:schemeClr val="tx2"/>
                </a:solidFill>
              </a:rPr>
              <a:t>initial condition)</a:t>
            </a:r>
            <a:r>
              <a:rPr lang="ja-JP" alt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3522710" y="376687"/>
            <a:ext cx="3991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(correlated </a:t>
            </a:r>
            <a:r>
              <a:rPr lang="en-US" altLang="ja-JP" dirty="0" smtClean="0">
                <a:solidFill>
                  <a:srgbClr val="FF0000"/>
                </a:solidFill>
              </a:rPr>
              <a:t>(entangled) initial </a:t>
            </a:r>
            <a:r>
              <a:rPr lang="en-US" altLang="ja-JP" dirty="0">
                <a:solidFill>
                  <a:srgbClr val="FF0000"/>
                </a:solidFill>
              </a:rPr>
              <a:t>condition)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666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7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293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3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51207" grpId="0" animBg="1"/>
      <p:bldP spid="51208" grpId="0" animBg="1"/>
      <p:bldP spid="51210" grpId="0" animBg="1"/>
      <p:bldP spid="16" grpId="0" animBg="1"/>
      <p:bldP spid="19" grpId="0"/>
      <p:bldP spid="20" grpId="0" animBg="1"/>
      <p:bldP spid="20" grpId="1" animBg="1"/>
      <p:bldP spid="28" grpId="0" animBg="1"/>
      <p:bldP spid="32" grpId="0" animBg="1"/>
      <p:bldP spid="33" grpId="0" animBg="1"/>
      <p:bldP spid="34" grpId="0" animBg="1"/>
      <p:bldP spid="2" grpId="0" animBg="1"/>
      <p:bldP spid="2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7" grpId="1" animBg="1"/>
      <p:bldP spid="48" grpId="0" animBg="1"/>
      <p:bldP spid="48" grpId="1" animBg="1"/>
      <p:bldP spid="51" grpId="0"/>
      <p:bldP spid="51" grpId="1"/>
      <p:bldP spid="52" grpId="0"/>
      <p:bldP spid="52" grpId="1"/>
      <p:bldP spid="53" grpId="0"/>
      <p:bldP spid="54" grpId="0" animBg="1"/>
      <p:bldP spid="56" grpId="0" animBg="1"/>
      <p:bldP spid="56" grpId="1" animBg="1"/>
      <p:bldP spid="57" grpId="0"/>
      <p:bldP spid="57" grpId="1"/>
      <p:bldP spid="4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357166"/>
            <a:ext cx="8218487" cy="5865812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ja-JP" sz="2400" dirty="0" smtClean="0">
                <a:latin typeface="Arial Unicode MS"/>
                <a:ea typeface="Arial Unicode MS"/>
                <a:cs typeface="Arial Unicode MS"/>
                <a:sym typeface="Wingdings" pitchFamily="2" charset="2"/>
              </a:rPr>
              <a:t>Consider the time derivative of the density matrix: </a:t>
            </a: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1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ja-JP" sz="2400" dirty="0" smtClean="0">
                <a:latin typeface="Arial Unicode MS"/>
                <a:ea typeface="Arial Unicode MS"/>
                <a:cs typeface="Arial Unicode MS"/>
                <a:sym typeface="Wingdings" pitchFamily="2" charset="2"/>
              </a:rPr>
              <a:t>where</a:t>
            </a:r>
          </a:p>
          <a:p>
            <a:pPr marL="609600" indent="-609600" eaLnBrk="1" hangingPunct="1">
              <a:buFontTx/>
              <a:buNone/>
            </a:pPr>
            <a:endParaRPr lang="en-US" altLang="ja-JP" sz="24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4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ja-JP" sz="2400" dirty="0" smtClean="0">
                <a:latin typeface="Arial Unicode MS"/>
                <a:ea typeface="Arial Unicode MS"/>
                <a:cs typeface="Arial Unicode MS"/>
                <a:sym typeface="Wingdings" pitchFamily="2" charset="2"/>
              </a:rPr>
              <a:t>Then</a:t>
            </a: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</p:txBody>
      </p:sp>
      <p:graphicFrame>
        <p:nvGraphicFramePr>
          <p:cNvPr id="227330" name="Object 2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84322957"/>
              </p:ext>
            </p:extLst>
          </p:nvPr>
        </p:nvGraphicFramePr>
        <p:xfrm>
          <a:off x="468313" y="1273175"/>
          <a:ext cx="7977187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56" name="Equation" r:id="rId3" imgW="5486400" imgH="787320" progId="Equation.DSMT4">
                  <p:embed/>
                </p:oleObj>
              </mc:Choice>
              <mc:Fallback>
                <p:oleObj name="Equation" r:id="rId3" imgW="54864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73175"/>
                        <a:ext cx="7977187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>
            <p:extLst/>
          </p:nvPr>
        </p:nvGraphicFramePr>
        <p:xfrm>
          <a:off x="1465263" y="4643438"/>
          <a:ext cx="29686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57" name="Equation" r:id="rId5" imgW="2971800" imgH="838080" progId="Equation.DSMT4">
                  <p:embed/>
                </p:oleObj>
              </mc:Choice>
              <mc:Fallback>
                <p:oleObj name="Equation" r:id="rId5" imgW="297180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263" y="4643438"/>
                        <a:ext cx="29686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5072066" y="2714620"/>
          <a:ext cx="30051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58" name="Equation" r:id="rId7" imgW="1358640" imgH="228600" progId="Equation.DSMT4">
                  <p:embed/>
                </p:oleObj>
              </mc:Choice>
              <mc:Fallback>
                <p:oleObj name="Equation" r:id="rId7" imgW="1358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2714620"/>
                        <a:ext cx="3005137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1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70810">
            <a:off x="4181093" y="2643316"/>
            <a:ext cx="56356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7" name="Object 5"/>
          <p:cNvGraphicFramePr>
            <a:graphicFrameLocks noChangeAspect="1"/>
          </p:cNvGraphicFramePr>
          <p:nvPr>
            <p:extLst/>
          </p:nvPr>
        </p:nvGraphicFramePr>
        <p:xfrm>
          <a:off x="7677150" y="877888"/>
          <a:ext cx="12176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59" name="Equation" r:id="rId10" imgW="609480" imgH="304560" progId="Equation.DSMT4">
                  <p:embed/>
                </p:oleObj>
              </mc:Choice>
              <mc:Fallback>
                <p:oleObj name="Equation" r:id="rId10" imgW="6094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7150" y="877888"/>
                        <a:ext cx="121761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2" name="Picture 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913925">
            <a:off x="7167769" y="1186019"/>
            <a:ext cx="463034" cy="28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319515"/>
              </p:ext>
            </p:extLst>
          </p:nvPr>
        </p:nvGraphicFramePr>
        <p:xfrm>
          <a:off x="99189" y="3291528"/>
          <a:ext cx="90201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60" name="Equation" r:id="rId13" imgW="4520880" imgH="330120" progId="Equation.DSMT4">
                  <p:embed/>
                </p:oleObj>
              </mc:Choice>
              <mc:Fallback>
                <p:oleObj name="Equation" r:id="rId13" imgW="45208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89" y="3291528"/>
                        <a:ext cx="90201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19"/>
          <p:cNvSpPr>
            <a:spLocks noChangeShapeType="1"/>
          </p:cNvSpPr>
          <p:nvPr/>
        </p:nvSpPr>
        <p:spPr bwMode="auto">
          <a:xfrm rot="21540000">
            <a:off x="1701858" y="1778618"/>
            <a:ext cx="4728960" cy="65495"/>
          </a:xfrm>
          <a:prstGeom prst="line">
            <a:avLst/>
          </a:prstGeom>
          <a:noFill/>
          <a:ln w="254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 rot="-120000">
            <a:off x="2357436" y="5383208"/>
            <a:ext cx="1143000" cy="46038"/>
          </a:xfrm>
          <a:prstGeom prst="line">
            <a:avLst/>
          </a:prstGeom>
          <a:noFill/>
          <a:ln w="254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sp>
        <p:nvSpPr>
          <p:cNvPr id="6158" name="Line 16"/>
          <p:cNvSpPr>
            <a:spLocks noChangeShapeType="1"/>
          </p:cNvSpPr>
          <p:nvPr/>
        </p:nvSpPr>
        <p:spPr bwMode="auto">
          <a:xfrm rot="-240000">
            <a:off x="3787773" y="5378446"/>
            <a:ext cx="571500" cy="46037"/>
          </a:xfrm>
          <a:prstGeom prst="line">
            <a:avLst/>
          </a:prstGeom>
          <a:noFill/>
          <a:ln w="25400">
            <a:solidFill>
              <a:srgbClr val="9933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V="1">
            <a:off x="2699792" y="2417763"/>
            <a:ext cx="5545137" cy="0"/>
          </a:xfrm>
          <a:prstGeom prst="line">
            <a:avLst/>
          </a:prstGeom>
          <a:noFill/>
          <a:ln w="25400">
            <a:solidFill>
              <a:srgbClr val="9933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>
            <p:extLst/>
          </p:nvPr>
        </p:nvGraphicFramePr>
        <p:xfrm>
          <a:off x="1458913" y="4643438"/>
          <a:ext cx="1993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61" name="Equation" r:id="rId15" imgW="1993680" imgH="838080" progId="Equation.DSMT4">
                  <p:embed/>
                </p:oleObj>
              </mc:Choice>
              <mc:Fallback>
                <p:oleObj name="Equation" r:id="rId15" imgW="199368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8913" y="4643438"/>
                        <a:ext cx="19939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/>
          </p:nvPr>
        </p:nvGraphicFramePr>
        <p:xfrm>
          <a:off x="2051050" y="5748338"/>
          <a:ext cx="20415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62" name="Equation" r:id="rId17" imgW="2044440" imgH="482400" progId="Equation.DSMT4">
                  <p:embed/>
                </p:oleObj>
              </mc:Choice>
              <mc:Fallback>
                <p:oleObj name="Equation" r:id="rId17" imgW="2044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5748338"/>
                        <a:ext cx="20415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57818" y="4500570"/>
            <a:ext cx="1459912" cy="223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Object 5"/>
          <p:cNvGraphicFramePr>
            <a:graphicFrameLocks noChangeAspect="1"/>
          </p:cNvGraphicFramePr>
          <p:nvPr/>
        </p:nvGraphicFramePr>
        <p:xfrm>
          <a:off x="5429256" y="4000504"/>
          <a:ext cx="304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63" name="Equation" r:id="rId20" imgW="152280" imgH="215640" progId="Equation.DSMT4">
                  <p:embed/>
                </p:oleObj>
              </mc:Choice>
              <mc:Fallback>
                <p:oleObj name="Equation" r:id="rId20" imgW="1522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4000504"/>
                        <a:ext cx="3048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6"/>
          <p:cNvGraphicFramePr>
            <a:graphicFrameLocks noChangeAspect="1"/>
          </p:cNvGraphicFramePr>
          <p:nvPr/>
        </p:nvGraphicFramePr>
        <p:xfrm>
          <a:off x="7643834" y="4071942"/>
          <a:ext cx="3571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64" name="Equation" r:id="rId22" imgW="177480" imgH="228600" progId="Equation.DSMT4">
                  <p:embed/>
                </p:oleObj>
              </mc:Choice>
              <mc:Fallback>
                <p:oleObj name="Equation" r:id="rId22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34" y="4071942"/>
                        <a:ext cx="35718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8"/>
          <p:cNvSpPr txBox="1">
            <a:spLocks noChangeArrowheads="1"/>
          </p:cNvSpPr>
          <p:nvPr/>
        </p:nvSpPr>
        <p:spPr bwMode="auto">
          <a:xfrm>
            <a:off x="5715008" y="4143380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/>
              <a:t>(</a:t>
            </a:r>
            <a:r>
              <a:rPr lang="en-US" altLang="ja-JP" sz="1400" dirty="0" smtClean="0"/>
              <a:t>0</a:t>
            </a:r>
            <a:r>
              <a:rPr lang="en-US" altLang="ja-JP" sz="1400" baseline="30000" dirty="0" smtClean="0"/>
              <a:t>th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: exact</a:t>
            </a:r>
            <a:r>
              <a:rPr lang="en-US" altLang="ja-JP" sz="1400" dirty="0"/>
              <a:t>)</a:t>
            </a:r>
            <a:endParaRPr lang="ja-JP" altLang="en-US" sz="1400" dirty="0"/>
          </a:p>
        </p:txBody>
      </p:sp>
      <p:graphicFrame>
        <p:nvGraphicFramePr>
          <p:cNvPr id="30" name="Object 12"/>
          <p:cNvGraphicFramePr>
            <a:graphicFrameLocks noChangeAspect="1"/>
          </p:cNvGraphicFramePr>
          <p:nvPr/>
        </p:nvGraphicFramePr>
        <p:xfrm>
          <a:off x="7286644" y="4143380"/>
          <a:ext cx="392115" cy="361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65" name="Equation" r:id="rId24" imgW="164880" imgH="152280" progId="Equation.DSMT4">
                  <p:embed/>
                </p:oleObj>
              </mc:Choice>
              <mc:Fallback>
                <p:oleObj name="Equation" r:id="rId24" imgW="16488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4143380"/>
                        <a:ext cx="392115" cy="3619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929454" y="4438506"/>
            <a:ext cx="1719549" cy="241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9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072330" y="4500546"/>
            <a:ext cx="149936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角丸四角形 22"/>
          <p:cNvSpPr/>
          <p:nvPr/>
        </p:nvSpPr>
        <p:spPr>
          <a:xfrm>
            <a:off x="5335012" y="4941168"/>
            <a:ext cx="1451566" cy="158861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5288300" y="4681454"/>
            <a:ext cx="1451566" cy="158861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角丸四角形 31"/>
          <p:cNvSpPr/>
          <p:nvPr/>
        </p:nvSpPr>
        <p:spPr>
          <a:xfrm>
            <a:off x="5319382" y="5726652"/>
            <a:ext cx="1451566" cy="158861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32"/>
          <p:cNvSpPr/>
          <p:nvPr/>
        </p:nvSpPr>
        <p:spPr>
          <a:xfrm>
            <a:off x="5272670" y="5466938"/>
            <a:ext cx="1451566" cy="158861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/>
          <p:cNvSpPr/>
          <p:nvPr/>
        </p:nvSpPr>
        <p:spPr>
          <a:xfrm>
            <a:off x="5257397" y="6433306"/>
            <a:ext cx="1451566" cy="158861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5270906" y="6180922"/>
            <a:ext cx="1451566" cy="158861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/>
          <p:cNvSpPr/>
          <p:nvPr/>
        </p:nvSpPr>
        <p:spPr>
          <a:xfrm>
            <a:off x="7204742" y="4984023"/>
            <a:ext cx="1451566" cy="158861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7158030" y="4724309"/>
            <a:ext cx="1451566" cy="158861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>
            <a:off x="7189112" y="5769507"/>
            <a:ext cx="1451566" cy="158861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7142400" y="5509793"/>
            <a:ext cx="1451566" cy="158861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角丸四角形 39"/>
          <p:cNvSpPr/>
          <p:nvPr/>
        </p:nvSpPr>
        <p:spPr>
          <a:xfrm>
            <a:off x="7139077" y="6619704"/>
            <a:ext cx="1451566" cy="158861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角丸四角形 40"/>
          <p:cNvSpPr/>
          <p:nvPr/>
        </p:nvSpPr>
        <p:spPr>
          <a:xfrm>
            <a:off x="7158030" y="6323831"/>
            <a:ext cx="1451566" cy="158861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7195603" y="4724309"/>
            <a:ext cx="1451566" cy="158861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角丸四角形 42"/>
          <p:cNvSpPr/>
          <p:nvPr/>
        </p:nvSpPr>
        <p:spPr>
          <a:xfrm>
            <a:off x="7179973" y="5509793"/>
            <a:ext cx="1451566" cy="158861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角丸四角形 43"/>
          <p:cNvSpPr/>
          <p:nvPr/>
        </p:nvSpPr>
        <p:spPr>
          <a:xfrm>
            <a:off x="7195603" y="6323831"/>
            <a:ext cx="1451566" cy="158861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021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1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1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"/>
                            </p:stCondLst>
                            <p:childTnLst>
                              <p:par>
                                <p:cTn id="1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8" grpId="0" animBg="1"/>
      <p:bldP spid="15" grpId="0" animBg="1"/>
      <p:bldP spid="23" grpId="0" animBg="1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/>
          <p:cNvGraphicFramePr>
            <a:graphicFrameLocks noChangeAspect="1"/>
          </p:cNvGraphicFramePr>
          <p:nvPr>
            <p:extLst/>
          </p:nvPr>
        </p:nvGraphicFramePr>
        <p:xfrm>
          <a:off x="827584" y="3717032"/>
          <a:ext cx="56515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797" name="Equation" r:id="rId3" imgW="5651280" imgH="952200" progId="Equation.DSMT4">
                  <p:embed/>
                </p:oleObj>
              </mc:Choice>
              <mc:Fallback>
                <p:oleObj name="Equation" r:id="rId3" imgW="565128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717032"/>
                        <a:ext cx="565150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0"/>
          <p:cNvGraphicFramePr>
            <a:graphicFrameLocks noChangeAspect="1"/>
          </p:cNvGraphicFramePr>
          <p:nvPr>
            <p:extLst/>
          </p:nvPr>
        </p:nvGraphicFramePr>
        <p:xfrm>
          <a:off x="833940" y="3717032"/>
          <a:ext cx="4508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798" name="Equation" r:id="rId5" imgW="4508280" imgH="952200" progId="Equation.DSMT4">
                  <p:embed/>
                </p:oleObj>
              </mc:Choice>
              <mc:Fallback>
                <p:oleObj name="Equation" r:id="rId5" imgW="450828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940" y="3717032"/>
                        <a:ext cx="450850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42913" y="500042"/>
            <a:ext cx="8701087" cy="65976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ja-JP" sz="2400" dirty="0" smtClean="0">
                <a:latin typeface="Arial Unicode MS"/>
                <a:ea typeface="Arial Unicode MS"/>
                <a:cs typeface="Arial Unicode MS"/>
                <a:sym typeface="Wingdings" pitchFamily="2" charset="2"/>
              </a:rPr>
              <a:t>We may evaluate                                                                by</a:t>
            </a: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ja-JP" sz="2000" dirty="0" smtClean="0">
                <a:latin typeface="Arial Unicode MS"/>
                <a:ea typeface="Arial Unicode MS"/>
                <a:cs typeface="Arial Unicode MS"/>
                <a:sym typeface="Wingdings" pitchFamily="2" charset="2"/>
              </a:rPr>
              <a:t>  </a:t>
            </a:r>
          </a:p>
          <a:p>
            <a:pPr marL="609600" indent="-609600" eaLnBrk="1" hangingPunct="1">
              <a:buFontTx/>
              <a:buNone/>
            </a:pPr>
            <a:r>
              <a:rPr lang="en-US" altLang="ja-JP" sz="2400" dirty="0" smtClean="0">
                <a:latin typeface="Arial Unicode MS"/>
                <a:ea typeface="Arial Unicode MS"/>
                <a:cs typeface="Arial Unicode MS"/>
                <a:sym typeface="Wingdings" pitchFamily="2" charset="2"/>
              </a:rPr>
              <a:t>then</a:t>
            </a: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sz="1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ja-JP" sz="2400" dirty="0" smtClean="0">
                <a:latin typeface="Arial Unicode MS"/>
                <a:ea typeface="Arial Unicode MS"/>
                <a:cs typeface="Arial Unicode MS"/>
                <a:sym typeface="Wingdings" pitchFamily="2" charset="2"/>
              </a:rPr>
              <a:t>where   </a:t>
            </a:r>
            <a:r>
              <a:rPr lang="ja-JP" altLang="en-US" sz="2400" dirty="0" smtClean="0">
                <a:latin typeface="Arial Unicode MS"/>
                <a:ea typeface="Arial Unicode MS"/>
                <a:cs typeface="Arial Unicode MS"/>
                <a:sym typeface="Wingdings" pitchFamily="2" charset="2"/>
              </a:rPr>
              <a:t>　</a:t>
            </a:r>
            <a:r>
              <a:rPr lang="en-US" altLang="ja-JP" sz="2400" dirty="0" smtClean="0">
                <a:latin typeface="Arial Unicode MS"/>
                <a:ea typeface="Arial Unicode MS"/>
                <a:cs typeface="Arial Unicode MS"/>
                <a:sym typeface="Wingdings" pitchFamily="2" charset="2"/>
              </a:rPr>
              <a:t>is the density matrix for the element</a:t>
            </a:r>
          </a:p>
          <a:p>
            <a:pPr marL="609600" indent="-609600" eaLnBrk="1" hangingPunct="1">
              <a:buFontTx/>
              <a:buNone/>
            </a:pPr>
            <a:endParaRPr lang="en-US" altLang="ja-JP" sz="2000" dirty="0" smtClean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</a:pPr>
            <a:endParaRPr lang="en-US" altLang="ja-JP" dirty="0" smtClean="0">
              <a:sym typeface="Wingdings" pitchFamily="2" charset="2"/>
            </a:endParaRPr>
          </a:p>
          <a:p>
            <a:pPr marL="609600" indent="-609600" algn="r" eaLnBrk="1" hangingPunct="1">
              <a:buFontTx/>
              <a:buNone/>
            </a:pPr>
            <a:endParaRPr lang="en-US" altLang="ja-JP" dirty="0" smtClean="0">
              <a:sym typeface="Wingdings" pitchFamily="2" charset="2"/>
            </a:endParaRPr>
          </a:p>
        </p:txBody>
      </p:sp>
      <p:graphicFrame>
        <p:nvGraphicFramePr>
          <p:cNvPr id="228354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297786068"/>
              </p:ext>
            </p:extLst>
          </p:nvPr>
        </p:nvGraphicFramePr>
        <p:xfrm>
          <a:off x="2987675" y="534988"/>
          <a:ext cx="518953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799" name="Equation" r:id="rId7" imgW="4356000" imgH="330120" progId="Equation.DSMT4">
                  <p:embed/>
                </p:oleObj>
              </mc:Choice>
              <mc:Fallback>
                <p:oleObj name="Equation" r:id="rId7" imgW="43560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34988"/>
                        <a:ext cx="5189538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8355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418118123"/>
              </p:ext>
            </p:extLst>
          </p:nvPr>
        </p:nvGraphicFramePr>
        <p:xfrm>
          <a:off x="650875" y="1311275"/>
          <a:ext cx="7935913" cy="175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800" name="Equation" r:id="rId9" imgW="9092880" imgH="2006280" progId="Equation.DSMT4">
                  <p:embed/>
                </p:oleObj>
              </mc:Choice>
              <mc:Fallback>
                <p:oleObj name="Equation" r:id="rId9" imgW="9092880" imgH="2006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" y="1311275"/>
                        <a:ext cx="7935913" cy="175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>
            <p:extLst/>
          </p:nvPr>
        </p:nvGraphicFramePr>
        <p:xfrm>
          <a:off x="836613" y="3716338"/>
          <a:ext cx="3436937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801" name="Equation" r:id="rId11" imgW="3441600" imgH="952200" progId="Equation.DSMT4">
                  <p:embed/>
                </p:oleObj>
              </mc:Choice>
              <mc:Fallback>
                <p:oleObj name="Equation" r:id="rId11" imgW="344160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3" y="3716338"/>
                        <a:ext cx="3436937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644542"/>
              </p:ext>
            </p:extLst>
          </p:nvPr>
        </p:nvGraphicFramePr>
        <p:xfrm>
          <a:off x="491949" y="5897885"/>
          <a:ext cx="8640763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802" name="Equation" r:id="rId13" imgW="4330440" imgH="406080" progId="Equation.DSMT4">
                  <p:embed/>
                </p:oleObj>
              </mc:Choice>
              <mc:Fallback>
                <p:oleObj name="Equation" r:id="rId13" imgW="433044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49" y="5897885"/>
                        <a:ext cx="8640763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1428728" y="4786322"/>
          <a:ext cx="42862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803" name="Equation" r:id="rId15" imgW="190440" imgH="228600" progId="Equation.DSMT4">
                  <p:embed/>
                </p:oleObj>
              </mc:Choice>
              <mc:Fallback>
                <p:oleObj name="Equation" r:id="rId15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28" y="4786322"/>
                        <a:ext cx="428625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/>
          <p:cNvGraphicFramePr>
            <a:graphicFrameLocks noChangeAspect="1"/>
          </p:cNvGraphicFramePr>
          <p:nvPr/>
        </p:nvGraphicFramePr>
        <p:xfrm>
          <a:off x="6143623" y="3071806"/>
          <a:ext cx="25177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804" name="Equation" r:id="rId17" imgW="1295280" imgH="228600" progId="Equation.DSMT4">
                  <p:embed/>
                </p:oleObj>
              </mc:Choice>
              <mc:Fallback>
                <p:oleObj name="Equation" r:id="rId17" imgW="1295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3" y="3071806"/>
                        <a:ext cx="251777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6" name="Picture 1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872031">
            <a:off x="5613387" y="3084508"/>
            <a:ext cx="45243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Line 16"/>
          <p:cNvSpPr>
            <a:spLocks noChangeShapeType="1"/>
          </p:cNvSpPr>
          <p:nvPr/>
        </p:nvSpPr>
        <p:spPr bwMode="auto">
          <a:xfrm flipV="1">
            <a:off x="2714612" y="2857496"/>
            <a:ext cx="5976938" cy="0"/>
          </a:xfrm>
          <a:prstGeom prst="line">
            <a:avLst/>
          </a:prstGeom>
          <a:noFill/>
          <a:ln w="25400">
            <a:solidFill>
              <a:srgbClr val="9933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80" name="Line 16"/>
          <p:cNvSpPr>
            <a:spLocks noChangeShapeType="1"/>
          </p:cNvSpPr>
          <p:nvPr/>
        </p:nvSpPr>
        <p:spPr bwMode="auto">
          <a:xfrm flipV="1">
            <a:off x="5737199" y="4451123"/>
            <a:ext cx="928688" cy="0"/>
          </a:xfrm>
          <a:prstGeom prst="line">
            <a:avLst/>
          </a:prstGeom>
          <a:noFill/>
          <a:ln w="25400">
            <a:solidFill>
              <a:srgbClr val="9933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2001812" y="4460648"/>
            <a:ext cx="2214562" cy="0"/>
          </a:xfrm>
          <a:prstGeom prst="line">
            <a:avLst/>
          </a:prstGeom>
          <a:noFill/>
          <a:ln w="254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rot="21600000">
            <a:off x="2107577" y="2245553"/>
            <a:ext cx="196122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4579912" y="4471760"/>
            <a:ext cx="85725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graphicFrame>
        <p:nvGraphicFramePr>
          <p:cNvPr id="7185" name="Object 17"/>
          <p:cNvGraphicFramePr>
            <a:graphicFrameLocks noChangeAspect="1"/>
          </p:cNvGraphicFramePr>
          <p:nvPr/>
        </p:nvGraphicFramePr>
        <p:xfrm>
          <a:off x="5211737" y="4162198"/>
          <a:ext cx="1651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805" name="Equation" r:id="rId20" imgW="164880" imgH="253800" progId="Equation.DSMT4">
                  <p:embed/>
                </p:oleObj>
              </mc:Choice>
              <mc:Fallback>
                <p:oleObj name="Equation" r:id="rId20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1737" y="4162198"/>
                        <a:ext cx="1651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6"/>
          <p:cNvGraphicFramePr>
            <a:graphicFrameLocks noChangeAspect="1"/>
          </p:cNvGraphicFramePr>
          <p:nvPr>
            <p:extLst/>
          </p:nvPr>
        </p:nvGraphicFramePr>
        <p:xfrm>
          <a:off x="482675" y="4944475"/>
          <a:ext cx="7856537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806" name="Equation" r:id="rId22" imgW="3936960" imgH="406080" progId="Equation.DSMT4">
                  <p:embed/>
                </p:oleObj>
              </mc:Choice>
              <mc:Fallback>
                <p:oleObj name="Equation" r:id="rId22" imgW="393696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75" y="4944475"/>
                        <a:ext cx="7856537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6991704" y="969579"/>
            <a:ext cx="288054" cy="2509"/>
          </a:xfrm>
          <a:prstGeom prst="line">
            <a:avLst/>
          </a:prstGeom>
          <a:noFill/>
          <a:ln w="254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 flipV="1">
            <a:off x="7923792" y="963411"/>
            <a:ext cx="288120" cy="2511"/>
          </a:xfrm>
          <a:prstGeom prst="line">
            <a:avLst/>
          </a:prstGeom>
          <a:noFill/>
          <a:ln w="254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 rot="21540000">
            <a:off x="4627462" y="968076"/>
            <a:ext cx="288032" cy="5028"/>
          </a:xfrm>
          <a:prstGeom prst="line">
            <a:avLst/>
          </a:prstGeom>
          <a:noFill/>
          <a:ln w="254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sp>
        <p:nvSpPr>
          <p:cNvPr id="32" name="Line 19"/>
          <p:cNvSpPr>
            <a:spLocks noChangeShapeType="1"/>
          </p:cNvSpPr>
          <p:nvPr/>
        </p:nvSpPr>
        <p:spPr bwMode="auto">
          <a:xfrm>
            <a:off x="4966114" y="977561"/>
            <a:ext cx="1997044" cy="3166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7308304" y="975440"/>
            <a:ext cx="624132" cy="5287"/>
          </a:xfrm>
          <a:prstGeom prst="line">
            <a:avLst/>
          </a:prstGeom>
          <a:noFill/>
          <a:ln w="25400">
            <a:solidFill>
              <a:srgbClr val="9933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 flipV="1">
            <a:off x="2699792" y="2852936"/>
            <a:ext cx="5976938" cy="0"/>
          </a:xfrm>
          <a:prstGeom prst="line">
            <a:avLst/>
          </a:prstGeom>
          <a:noFill/>
          <a:ln w="25400">
            <a:solidFill>
              <a:srgbClr val="9933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rot="21600000">
            <a:off x="1894729" y="1803419"/>
            <a:ext cx="3842470" cy="18223"/>
          </a:xfrm>
          <a:prstGeom prst="line">
            <a:avLst/>
          </a:prstGeom>
          <a:noFill/>
          <a:ln w="254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 rot="21540000">
            <a:off x="2088858" y="2238442"/>
            <a:ext cx="1908000" cy="46038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820164"/>
              </p:ext>
            </p:extLst>
          </p:nvPr>
        </p:nvGraphicFramePr>
        <p:xfrm>
          <a:off x="1532296" y="5085184"/>
          <a:ext cx="45402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807" name="Equation" r:id="rId24" imgW="4546440" imgH="901440" progId="Equation.DSMT4">
                  <p:embed/>
                </p:oleObj>
              </mc:Choice>
              <mc:Fallback>
                <p:oleObj name="Equation" r:id="rId24" imgW="4546440" imgH="901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296" y="5085184"/>
                        <a:ext cx="45402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1894729" y="1798860"/>
            <a:ext cx="3842470" cy="18223"/>
          </a:xfrm>
          <a:prstGeom prst="line">
            <a:avLst/>
          </a:prstGeom>
          <a:noFill/>
          <a:ln w="254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rgbClr val="00B0F0"/>
                </a:solidFill>
              </a:ln>
              <a:ea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718435" y="1915544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Original density matrix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4327139" y="1976915"/>
            <a:ext cx="391296" cy="20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632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9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92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7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animBg="1"/>
      <p:bldP spid="33" grpId="0" animBg="1"/>
      <p:bldP spid="34" grpId="0" animBg="1"/>
      <p:bldP spid="34" grpId="1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8"/>
          <p:cNvGraphicFramePr>
            <a:graphicFrameLocks noChangeAspect="1"/>
          </p:cNvGraphicFramePr>
          <p:nvPr>
            <p:extLst/>
          </p:nvPr>
        </p:nvGraphicFramePr>
        <p:xfrm>
          <a:off x="854075" y="4587875"/>
          <a:ext cx="5613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584" name="Equation" r:id="rId3" imgW="5613120" imgH="736560" progId="Equation.DSMT4">
                  <p:embed/>
                </p:oleObj>
              </mc:Choice>
              <mc:Fallback>
                <p:oleObj name="Equation" r:id="rId3" imgW="561312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075" y="4587875"/>
                        <a:ext cx="56134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51" name="Object 9"/>
          <p:cNvGraphicFramePr>
            <a:graphicFrameLocks noChangeAspect="1"/>
          </p:cNvGraphicFramePr>
          <p:nvPr>
            <p:extLst/>
          </p:nvPr>
        </p:nvGraphicFramePr>
        <p:xfrm>
          <a:off x="5137150" y="5286375"/>
          <a:ext cx="1690688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585" name="Equation" r:id="rId5" imgW="1688760" imgH="787320" progId="Equation.DSMT4">
                  <p:embed/>
                </p:oleObj>
              </mc:Choice>
              <mc:Fallback>
                <p:oleObj name="Equation" r:id="rId5" imgW="16887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150" y="5286375"/>
                        <a:ext cx="1690688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34" name="Object 2"/>
          <p:cNvGraphicFramePr>
            <a:graphicFrameLocks noGrp="1" noChangeAspect="1"/>
          </p:cNvGraphicFramePr>
          <p:nvPr>
            <p:ph sz="quarter" idx="1"/>
            <p:extLst/>
          </p:nvPr>
        </p:nvGraphicFramePr>
        <p:xfrm>
          <a:off x="998538" y="2138363"/>
          <a:ext cx="4289425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586" name="Equation" r:id="rId7" imgW="4470120" imgH="736560" progId="Equation.DSMT4">
                  <p:embed/>
                </p:oleObj>
              </mc:Choice>
              <mc:Fallback>
                <p:oleObj name="Equation" r:id="rId7" imgW="447012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538" y="2138363"/>
                        <a:ext cx="4289425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35" name="Object 3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904875" y="4629150"/>
          <a:ext cx="517683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587" name="Equation" r:id="rId9" imgW="5321160" imgH="723600" progId="Equation.DSMT4">
                  <p:embed/>
                </p:oleObj>
              </mc:Choice>
              <mc:Fallback>
                <p:oleObj name="Equation" r:id="rId9" imgW="532116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5" y="4629150"/>
                        <a:ext cx="5176838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Rectangle 6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69714" y="329451"/>
            <a:ext cx="6997720" cy="782637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ja-JP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Hierarchal Equations of Motion</a:t>
            </a:r>
          </a:p>
        </p:txBody>
      </p:sp>
      <p:graphicFrame>
        <p:nvGraphicFramePr>
          <p:cNvPr id="325639" name="Object 5"/>
          <p:cNvGraphicFramePr>
            <a:graphicFrameLocks noChangeAspect="1"/>
          </p:cNvGraphicFramePr>
          <p:nvPr>
            <p:extLst/>
          </p:nvPr>
        </p:nvGraphicFramePr>
        <p:xfrm>
          <a:off x="6178550" y="2201863"/>
          <a:ext cx="1955800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588" name="Equation" r:id="rId11" imgW="1955520" imgH="736560" progId="Equation.DSMT4">
                  <p:embed/>
                </p:oleObj>
              </mc:Choice>
              <mc:Fallback>
                <p:oleObj name="Equation" r:id="rId11" imgW="195552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550" y="2201863"/>
                        <a:ext cx="1955800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5643" name="Text Box 11"/>
          <p:cNvSpPr txBox="1">
            <a:spLocks noChangeArrowheads="1"/>
          </p:cNvSpPr>
          <p:nvPr/>
        </p:nvSpPr>
        <p:spPr bwMode="auto">
          <a:xfrm>
            <a:off x="2428488" y="6089496"/>
            <a:ext cx="4429156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YT &amp; </a:t>
            </a:r>
            <a:r>
              <a:rPr lang="en-US" altLang="ja-JP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Wolynes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13"/>
              </a:rPr>
              <a:t>PR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13"/>
              </a:rPr>
              <a:t>A43, </a:t>
            </a:r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13"/>
              </a:rPr>
              <a:t>4131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13"/>
              </a:rPr>
              <a:t>(1991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13"/>
              </a:rPr>
              <a:t>).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endParaRPr lang="en-US" altLang="ja-JP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YT 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14"/>
              </a:rPr>
              <a:t>JCP</a:t>
            </a:r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14"/>
              </a:rPr>
              <a:t>120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14"/>
              </a:rPr>
              <a:t>, 260 (2004).</a:t>
            </a:r>
            <a:endParaRPr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aphicFrame>
        <p:nvGraphicFramePr>
          <p:cNvPr id="325644" name="Object 7"/>
          <p:cNvGraphicFramePr>
            <a:graphicFrameLocks noChangeAspect="1"/>
          </p:cNvGraphicFramePr>
          <p:nvPr>
            <p:extLst/>
          </p:nvPr>
        </p:nvGraphicFramePr>
        <p:xfrm>
          <a:off x="6157913" y="1412776"/>
          <a:ext cx="1147762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589" name="Equation" r:id="rId15" imgW="647640" imgH="393480" progId="Equation.DSMT4">
                  <p:embed/>
                </p:oleObj>
              </mc:Choice>
              <mc:Fallback>
                <p:oleObj name="Equation" r:id="rId15" imgW="6476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7913" y="1412776"/>
                        <a:ext cx="1147762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50" name="Object 8"/>
          <p:cNvGraphicFramePr>
            <a:graphicFrameLocks noChangeAspect="1"/>
          </p:cNvGraphicFramePr>
          <p:nvPr>
            <p:extLst/>
          </p:nvPr>
        </p:nvGraphicFramePr>
        <p:xfrm>
          <a:off x="901700" y="3295650"/>
          <a:ext cx="51943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590" name="Equation" r:id="rId17" imgW="5194080" imgH="736560" progId="Equation.DSMT4">
                  <p:embed/>
                </p:oleObj>
              </mc:Choice>
              <mc:Fallback>
                <p:oleObj name="Equation" r:id="rId17" imgW="519408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700" y="3295650"/>
                        <a:ext cx="51943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0" name="Object 10"/>
          <p:cNvGraphicFramePr>
            <a:graphicFrameLocks noGrp="1" noChangeAspect="1"/>
          </p:cNvGraphicFramePr>
          <p:nvPr>
            <p:ph sz="quarter" idx="4"/>
            <p:extLst/>
          </p:nvPr>
        </p:nvGraphicFramePr>
        <p:xfrm>
          <a:off x="1030288" y="1303338"/>
          <a:ext cx="2741612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591" name="Equation" r:id="rId19" imgW="2819160" imgH="736560" progId="Equation.DSMT4">
                  <p:embed/>
                </p:oleObj>
              </mc:Choice>
              <mc:Fallback>
                <p:oleObj name="Equation" r:id="rId19" imgW="28191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288" y="1303338"/>
                        <a:ext cx="2741612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0411" name="Picture 1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72158" y="2908134"/>
            <a:ext cx="13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412" name="Picture 1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89582" y="2903593"/>
            <a:ext cx="13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41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66389" y="2935601"/>
            <a:ext cx="13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50387" y="4105562"/>
            <a:ext cx="13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67811" y="4101021"/>
            <a:ext cx="13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44618" y="4133029"/>
            <a:ext cx="13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1903589" flipH="1">
            <a:off x="4750047" y="5367807"/>
            <a:ext cx="378210" cy="24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7468" name="Object 12"/>
          <p:cNvGraphicFramePr>
            <a:graphicFrameLocks noChangeAspect="1"/>
          </p:cNvGraphicFramePr>
          <p:nvPr>
            <p:extLst/>
          </p:nvPr>
        </p:nvGraphicFramePr>
        <p:xfrm>
          <a:off x="4457968" y="4751740"/>
          <a:ext cx="576611" cy="36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592" name="Equation" r:id="rId23" imgW="596880" imgH="380880" progId="Equation.DSMT4">
                  <p:embed/>
                </p:oleObj>
              </mc:Choice>
              <mc:Fallback>
                <p:oleObj name="Equation" r:id="rId23" imgW="59688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968" y="4751740"/>
                        <a:ext cx="576611" cy="36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857224" y="5857892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ea typeface="Arial Unicode MS" panose="020B0604020202020204" pitchFamily="50" charset="-128"/>
              </a:rPr>
              <a:t>terminator</a:t>
            </a:r>
          </a:p>
        </p:txBody>
      </p:sp>
      <p:graphicFrame>
        <p:nvGraphicFramePr>
          <p:cNvPr id="147470" name="Object 14"/>
          <p:cNvGraphicFramePr>
            <a:graphicFrameLocks noChangeAspect="1"/>
          </p:cNvGraphicFramePr>
          <p:nvPr/>
        </p:nvGraphicFramePr>
        <p:xfrm>
          <a:off x="5143504" y="4214818"/>
          <a:ext cx="1244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593" name="Equation" r:id="rId25" imgW="1244520" imgH="380880" progId="Equation.DSMT4">
                  <p:embed/>
                </p:oleObj>
              </mc:Choice>
              <mc:Fallback>
                <p:oleObj name="Equation" r:id="rId25" imgW="12445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4214818"/>
                        <a:ext cx="12446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6"/>
          <p:cNvSpPr txBox="1">
            <a:spLocks noRot="1" noChangeArrowheads="1"/>
          </p:cNvSpPr>
          <p:nvPr/>
        </p:nvSpPr>
        <p:spPr>
          <a:xfrm>
            <a:off x="462426" y="323505"/>
            <a:ext cx="428628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Quantal</a:t>
            </a:r>
            <a:r>
              <a:rPr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doctor equation</a:t>
            </a:r>
            <a:endParaRPr kumimoji="1" lang="en-US" altLang="ja-JP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429388" y="3643314"/>
            <a:ext cx="27879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ja-JP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Dissipation </a:t>
            </a:r>
            <a:r>
              <a:rPr kumimoji="0" lang="en-US" altLang="ja-JP" dirty="0" smtClean="0">
                <a:latin typeface="Arial Unicode MS"/>
                <a:ea typeface="Arial Unicode MS"/>
                <a:cs typeface="Arial Unicode MS"/>
              </a:rPr>
              <a:t>&amp; </a:t>
            </a:r>
            <a:r>
              <a:rPr kumimoji="0" lang="en-US" altLang="ja-JP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</a:rPr>
              <a:t>Fluctuation </a:t>
            </a:r>
          </a:p>
          <a:p>
            <a:r>
              <a:rPr kumimoji="0" lang="en-US" altLang="ja-JP" dirty="0" smtClean="0">
                <a:latin typeface="Arial Unicode MS"/>
                <a:ea typeface="Arial Unicode MS"/>
                <a:cs typeface="Arial Unicode MS"/>
              </a:rPr>
              <a:t>balanced at eq. state</a:t>
            </a:r>
            <a:endParaRPr kumimoji="0" lang="ja-JP" altLang="de-DE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857884" y="3143248"/>
            <a:ext cx="1398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C0597"/>
                </a:solidFill>
                <a:ea typeface="Arial Unicode MS" panose="020B0604020202020204" pitchFamily="50" charset="-128"/>
              </a:rPr>
              <a:t>dissipation</a:t>
            </a:r>
            <a:endParaRPr lang="ja-JP" altLang="en-US" sz="2000" dirty="0">
              <a:ea typeface="Arial Unicode MS" panose="020B060402020202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7572396" y="3214686"/>
            <a:ext cx="1353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fluctuation</a:t>
            </a:r>
            <a:endParaRPr lang="ja-JP" altLang="en-US" sz="2000" dirty="0">
              <a:ea typeface="Arial Unicode MS" panose="020B0604020202020204" pitchFamily="50" charset="-128"/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17372383">
            <a:off x="6578394" y="2939802"/>
            <a:ext cx="385258" cy="24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3194648" flipH="1">
            <a:off x="7593093" y="2889127"/>
            <a:ext cx="378210" cy="24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71" name="Picture 15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286644" y="4500570"/>
            <a:ext cx="726199" cy="89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正方形/長方形 32"/>
          <p:cNvSpPr/>
          <p:nvPr/>
        </p:nvSpPr>
        <p:spPr>
          <a:xfrm>
            <a:off x="7072330" y="5357826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ja-JP" dirty="0" smtClean="0">
                <a:latin typeface="Arial Unicode MS"/>
                <a:ea typeface="Arial Unicode MS"/>
                <a:cs typeface="Arial Unicode MS"/>
              </a:rPr>
              <a:t>terminator</a:t>
            </a:r>
            <a:endParaRPr kumimoji="0" lang="ja-JP" altLang="de-DE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34" name="正方形/長方形 7"/>
          <p:cNvSpPr>
            <a:spLocks noChangeArrowheads="1"/>
          </p:cNvSpPr>
          <p:nvPr/>
        </p:nvSpPr>
        <p:spPr bwMode="auto">
          <a:xfrm>
            <a:off x="5253149" y="1049926"/>
            <a:ext cx="4520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Arial Unicode MS" panose="020B0604020202020204" pitchFamily="50" charset="-128"/>
                <a:ea typeface="HG明朝B"/>
                <a:cs typeface="Arial Unicode MS" panose="020B0604020202020204" pitchFamily="50" charset="-128"/>
              </a:rPr>
              <a:t>YT </a:t>
            </a:r>
            <a:r>
              <a:rPr lang="en-US" altLang="ja-JP" sz="1600" dirty="0">
                <a:latin typeface="Arial Unicode MS" panose="020B0604020202020204" pitchFamily="50" charset="-128"/>
                <a:ea typeface="HG明朝B"/>
                <a:cs typeface="Arial Unicode MS" panose="020B0604020202020204" pitchFamily="50" charset="-128"/>
              </a:rPr>
              <a:t>&amp; </a:t>
            </a:r>
            <a:r>
              <a:rPr lang="en-US" altLang="ja-JP" sz="1600" dirty="0" smtClean="0">
                <a:latin typeface="Arial Unicode MS" panose="020B0604020202020204" pitchFamily="50" charset="-128"/>
                <a:ea typeface="HG明朝B"/>
                <a:cs typeface="Arial Unicode MS" panose="020B0604020202020204" pitchFamily="50" charset="-128"/>
              </a:rPr>
              <a:t>R. Kubo</a:t>
            </a:r>
            <a:r>
              <a:rPr lang="en-US" altLang="ja-JP" sz="1600" dirty="0">
                <a:latin typeface="Arial Unicode MS" panose="020B0604020202020204" pitchFamily="50" charset="-128"/>
                <a:ea typeface="HG明朝B"/>
                <a:cs typeface="Arial Unicode MS" panose="020B0604020202020204" pitchFamily="50" charset="-128"/>
              </a:rPr>
              <a:t>, </a:t>
            </a:r>
            <a:r>
              <a:rPr lang="en-US" altLang="ja-JP" sz="1600" dirty="0">
                <a:latin typeface="Arial Unicode MS" panose="020B0604020202020204" pitchFamily="50" charset="-128"/>
                <a:ea typeface="HG明朝B"/>
                <a:cs typeface="Arial Unicode MS" panose="020B0604020202020204" pitchFamily="50" charset="-128"/>
                <a:hlinkClick r:id="rId29"/>
              </a:rPr>
              <a:t>JPSJ </a:t>
            </a:r>
            <a:r>
              <a:rPr lang="en-US" altLang="ja-JP" sz="1600" b="1" dirty="0">
                <a:latin typeface="Arial Unicode MS" panose="020B0604020202020204" pitchFamily="50" charset="-128"/>
                <a:ea typeface="HG明朝B"/>
                <a:cs typeface="Arial Unicode MS" panose="020B0604020202020204" pitchFamily="50" charset="-128"/>
                <a:hlinkClick r:id="rId29"/>
              </a:rPr>
              <a:t>58,</a:t>
            </a:r>
            <a:r>
              <a:rPr lang="en-US" altLang="ja-JP" sz="1600" dirty="0">
                <a:latin typeface="Arial Unicode MS" panose="020B0604020202020204" pitchFamily="50" charset="-128"/>
                <a:ea typeface="HG明朝B"/>
                <a:cs typeface="Arial Unicode MS" panose="020B0604020202020204" pitchFamily="50" charset="-128"/>
                <a:hlinkClick r:id="rId29"/>
              </a:rPr>
              <a:t> 101 (1989</a:t>
            </a:r>
            <a:r>
              <a:rPr lang="en-US" altLang="ja-JP" sz="1600" dirty="0" smtClean="0">
                <a:latin typeface="Arial Unicode MS" panose="020B0604020202020204" pitchFamily="50" charset="-128"/>
                <a:ea typeface="HG明朝B"/>
                <a:cs typeface="Arial Unicode MS" panose="020B0604020202020204" pitchFamily="50" charset="-128"/>
                <a:hlinkClick r:id="rId29"/>
              </a:rPr>
              <a:t>).</a:t>
            </a:r>
            <a:r>
              <a:rPr kumimoji="0" lang="de-DE" altLang="ja-JP" sz="1600" dirty="0" smtClean="0">
                <a:latin typeface="Arial Unicode MS" panose="020B0604020202020204" pitchFamily="50" charset="-128"/>
                <a:ea typeface="HG明朝B"/>
                <a:cs typeface="Arial Unicode MS" panose="020B0604020202020204" pitchFamily="50" charset="-128"/>
              </a:rPr>
              <a:t>                  </a:t>
            </a:r>
            <a:endParaRPr kumimoji="0" lang="de-DE" altLang="ja-JP" sz="1600" dirty="0">
              <a:latin typeface="Arial Unicode MS" panose="020B0604020202020204" pitchFamily="50" charset="-128"/>
              <a:ea typeface="HG明朝B"/>
              <a:cs typeface="Arial Unicode MS" panose="020B060402020202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32" y="3420939"/>
            <a:ext cx="16535" cy="1612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32" y="3420939"/>
            <a:ext cx="16535" cy="1612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32" y="3420939"/>
            <a:ext cx="16535" cy="161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32" y="3420939"/>
            <a:ext cx="16535" cy="16122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40400" y="191841"/>
            <a:ext cx="817248" cy="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2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25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0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30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0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2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74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74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147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325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25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7" grpId="1"/>
      <p:bldP spid="325643" grpId="0" animBg="1"/>
      <p:bldP spid="27" grpId="0"/>
      <p:bldP spid="25" grpId="0"/>
      <p:bldP spid="25" grpId="1"/>
      <p:bldP spid="28" grpId="0"/>
      <p:bldP spid="29" grpId="0"/>
      <p:bldP spid="30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10"/>
          <p:cNvSpPr txBox="1">
            <a:spLocks noChangeArrowheads="1"/>
          </p:cNvSpPr>
          <p:nvPr/>
        </p:nvSpPr>
        <p:spPr bwMode="auto">
          <a:xfrm>
            <a:off x="357158" y="571480"/>
            <a:ext cx="657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de-DE" altLang="ja-JP" sz="2400" dirty="0" smtClean="0">
                <a:latin typeface="Georgia" pitchFamily="18" charset="0"/>
                <a:ea typeface="HG明朝B" pitchFamily="17" charset="-128"/>
              </a:rPr>
              <a:t>Physical </a:t>
            </a:r>
            <a:r>
              <a:rPr kumimoji="0" lang="de-DE" altLang="ja-JP" sz="2400" dirty="0">
                <a:latin typeface="Georgia" pitchFamily="18" charset="0"/>
                <a:ea typeface="HG明朝B" pitchFamily="17" charset="-128"/>
              </a:rPr>
              <a:t>meaning of </a:t>
            </a:r>
            <a:r>
              <a:rPr kumimoji="0" lang="de-DE" altLang="ja-JP" sz="2400" dirty="0" smtClean="0">
                <a:latin typeface="Georgia" pitchFamily="18" charset="0"/>
                <a:ea typeface="HG明朝B" pitchFamily="17" charset="-128"/>
              </a:rPr>
              <a:t>the hierachy </a:t>
            </a:r>
            <a:r>
              <a:rPr kumimoji="0" lang="de-DE" altLang="ja-JP" sz="2400" dirty="0">
                <a:latin typeface="Georgia" pitchFamily="18" charset="0"/>
                <a:ea typeface="HG明朝B" pitchFamily="17" charset="-128"/>
              </a:rPr>
              <a:t>elements </a:t>
            </a:r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57364"/>
            <a:ext cx="1785925" cy="273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857364"/>
            <a:ext cx="1980086" cy="278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5"/>
          <p:cNvGraphicFramePr>
            <a:graphicFrameLocks noChangeAspect="1"/>
          </p:cNvGraphicFramePr>
          <p:nvPr>
            <p:extLst/>
          </p:nvPr>
        </p:nvGraphicFramePr>
        <p:xfrm>
          <a:off x="928662" y="1285860"/>
          <a:ext cx="7127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29" name="Equation" r:id="rId5" imgW="355320" imgH="228600" progId="Equation.DSMT4">
                  <p:embed/>
                </p:oleObj>
              </mc:Choice>
              <mc:Fallback>
                <p:oleObj name="Equation" r:id="rId5" imgW="355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1285860"/>
                        <a:ext cx="712788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テキスト ボックス 7"/>
          <p:cNvSpPr txBox="1">
            <a:spLocks noChangeArrowheads="1"/>
          </p:cNvSpPr>
          <p:nvPr/>
        </p:nvSpPr>
        <p:spPr bwMode="auto">
          <a:xfrm>
            <a:off x="815950" y="5700912"/>
            <a:ext cx="5507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Dashed line represents the system-bath interactions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11273" name="テキスト ボックス 8"/>
          <p:cNvSpPr txBox="1">
            <a:spLocks noChangeArrowheads="1"/>
          </p:cNvSpPr>
          <p:nvPr/>
        </p:nvSpPr>
        <p:spPr bwMode="auto">
          <a:xfrm>
            <a:off x="500034" y="4643446"/>
            <a:ext cx="17145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accent2">
                    <a:lumMod val="75000"/>
                  </a:schemeClr>
                </a:solidFill>
              </a:rPr>
              <a:t>(0</a:t>
            </a:r>
            <a:r>
              <a:rPr lang="en-US" altLang="ja-JP" sz="1400" baseline="30000" dirty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altLang="ja-JP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member: exact</a:t>
            </a:r>
            <a:r>
              <a:rPr lang="en-US" altLang="ja-JP" sz="14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04433" y="6451600"/>
            <a:ext cx="4371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Tanimura:</a:t>
            </a:r>
            <a:r>
              <a:rPr lang="en-US" altLang="ja-JP" sz="16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7"/>
              </a:rPr>
              <a:t>J</a:t>
            </a:r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7"/>
              </a:rPr>
              <a:t>. Phys. Soc. </a:t>
            </a:r>
            <a:r>
              <a:rPr lang="en-US" altLang="ja-JP" sz="16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7"/>
              </a:rPr>
              <a:t>Jpn</a:t>
            </a:r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7"/>
              </a:rPr>
              <a:t> </a:t>
            </a:r>
            <a:r>
              <a:rPr lang="en-US" altLang="ja-JP" sz="16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7"/>
              </a:rPr>
              <a:t>75</a:t>
            </a:r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7"/>
              </a:rPr>
              <a:t>,082001(2006).</a:t>
            </a:r>
            <a:endParaRPr lang="en-US" altLang="ja-JP" sz="16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525317" name="Object 5"/>
          <p:cNvGraphicFramePr>
            <a:graphicFrameLocks noChangeAspect="1"/>
          </p:cNvGraphicFramePr>
          <p:nvPr/>
        </p:nvGraphicFramePr>
        <p:xfrm>
          <a:off x="2928926" y="5072074"/>
          <a:ext cx="982662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30" name="Equation" r:id="rId8" imgW="393480" imgH="203040" progId="Equation.DSMT4">
                  <p:embed/>
                </p:oleObj>
              </mc:Choice>
              <mc:Fallback>
                <p:oleObj name="Equation" r:id="rId8" imgW="393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5072074"/>
                        <a:ext cx="982662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9871" y="1957724"/>
            <a:ext cx="219412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91735" y="1935968"/>
            <a:ext cx="198052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" name="Object 5"/>
          <p:cNvGraphicFramePr>
            <a:graphicFrameLocks noChangeAspect="1"/>
          </p:cNvGraphicFramePr>
          <p:nvPr>
            <p:extLst/>
          </p:nvPr>
        </p:nvGraphicFramePr>
        <p:xfrm>
          <a:off x="4987925" y="1285875"/>
          <a:ext cx="8128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31" name="Equation" r:id="rId12" imgW="368280" imgH="228600" progId="Equation.DSMT4">
                  <p:embed/>
                </p:oleObj>
              </mc:Choice>
              <mc:Fallback>
                <p:oleObj name="Equation" r:id="rId12" imgW="368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7925" y="1285875"/>
                        <a:ext cx="8128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/>
          <p:cNvGraphicFramePr>
            <a:graphicFrameLocks noChangeAspect="1"/>
          </p:cNvGraphicFramePr>
          <p:nvPr>
            <p:extLst/>
          </p:nvPr>
        </p:nvGraphicFramePr>
        <p:xfrm>
          <a:off x="7200900" y="1285875"/>
          <a:ext cx="9144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32" name="Equation" r:id="rId14" imgW="393480" imgH="228600" progId="Equation.DSMT4">
                  <p:embed/>
                </p:oleObj>
              </mc:Choice>
              <mc:Fallback>
                <p:oleObj name="Equation" r:id="rId14" imgW="393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900" y="1285875"/>
                        <a:ext cx="91440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5"/>
          <p:cNvGraphicFramePr>
            <a:graphicFrameLocks noChangeAspect="1"/>
          </p:cNvGraphicFramePr>
          <p:nvPr/>
        </p:nvGraphicFramePr>
        <p:xfrm>
          <a:off x="7072330" y="5072074"/>
          <a:ext cx="114141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33" name="Equation" r:id="rId16" imgW="457200" imgH="203040" progId="Equation.DSMT4">
                  <p:embed/>
                </p:oleObj>
              </mc:Choice>
              <mc:Fallback>
                <p:oleObj name="Equation" r:id="rId16" imgW="457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5072074"/>
                        <a:ext cx="1141413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780701" y="6035969"/>
            <a:ext cx="5214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Correlated initial condition can be set by </a:t>
            </a:r>
          </a:p>
        </p:txBody>
      </p:sp>
      <p:graphicFrame>
        <p:nvGraphicFramePr>
          <p:cNvPr id="19" name="Object 9"/>
          <p:cNvGraphicFramePr>
            <a:graphicFrameLocks noChangeAspect="1"/>
          </p:cNvGraphicFramePr>
          <p:nvPr/>
        </p:nvGraphicFramePr>
        <p:xfrm>
          <a:off x="4857752" y="5072074"/>
          <a:ext cx="10795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34" name="Equation" r:id="rId18" imgW="431640" imgH="203040" progId="Equation.DSMT4">
                  <p:embed/>
                </p:oleObj>
              </mc:Choice>
              <mc:Fallback>
                <p:oleObj name="Equation" r:id="rId18" imgW="4316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5072074"/>
                        <a:ext cx="10795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3143240" y="1285860"/>
          <a:ext cx="6889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35" name="Equation" r:id="rId20" imgW="342720" imgH="228600" progId="Equation.DSMT4">
                  <p:embed/>
                </p:oleObj>
              </mc:Choice>
              <mc:Fallback>
                <p:oleObj name="Equation" r:id="rId20" imgW="342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1285860"/>
                        <a:ext cx="6889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5324" name="Object 12"/>
          <p:cNvGraphicFramePr>
            <a:graphicFrameLocks noChangeAspect="1"/>
          </p:cNvGraphicFramePr>
          <p:nvPr>
            <p:extLst/>
          </p:nvPr>
        </p:nvGraphicFramePr>
        <p:xfrm>
          <a:off x="2843808" y="1196752"/>
          <a:ext cx="3921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36" name="Equation" r:id="rId22" imgW="164880" imgH="203040" progId="Equation.DSMT4">
                  <p:embed/>
                </p:oleObj>
              </mc:Choice>
              <mc:Fallback>
                <p:oleObj name="Equation" r:id="rId22" imgW="1648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1196752"/>
                        <a:ext cx="392112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5325" name="Object 13"/>
          <p:cNvGraphicFramePr>
            <a:graphicFrameLocks noChangeAspect="1"/>
          </p:cNvGraphicFramePr>
          <p:nvPr>
            <p:extLst/>
          </p:nvPr>
        </p:nvGraphicFramePr>
        <p:xfrm>
          <a:off x="4590517" y="1268760"/>
          <a:ext cx="3921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37" name="Equation" r:id="rId24" imgW="164880" imgH="203040" progId="Equation.DSMT4">
                  <p:embed/>
                </p:oleObj>
              </mc:Choice>
              <mc:Fallback>
                <p:oleObj name="Equation" r:id="rId24" imgW="1648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0517" y="1268760"/>
                        <a:ext cx="392112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5326" name="Object 14"/>
          <p:cNvGraphicFramePr>
            <a:graphicFrameLocks noChangeAspect="1"/>
          </p:cNvGraphicFramePr>
          <p:nvPr>
            <p:extLst/>
          </p:nvPr>
        </p:nvGraphicFramePr>
        <p:xfrm>
          <a:off x="6823093" y="1268760"/>
          <a:ext cx="3921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38" name="Equation" r:id="rId26" imgW="164880" imgH="203040" progId="Equation.DSMT4">
                  <p:embed/>
                </p:oleObj>
              </mc:Choice>
              <mc:Fallback>
                <p:oleObj name="Equation" r:id="rId26" imgW="1648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093" y="1268760"/>
                        <a:ext cx="3921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5327" name="Object 15"/>
          <p:cNvGraphicFramePr>
            <a:graphicFrameLocks noChangeAspect="1"/>
          </p:cNvGraphicFramePr>
          <p:nvPr/>
        </p:nvGraphicFramePr>
        <p:xfrm>
          <a:off x="7072330" y="5143512"/>
          <a:ext cx="10795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39" name="Equation" r:id="rId28" imgW="431640" imgH="203040" progId="Equation.DSMT4">
                  <p:embed/>
                </p:oleObj>
              </mc:Choice>
              <mc:Fallback>
                <p:oleObj name="Equation" r:id="rId28" imgW="4316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5143512"/>
                        <a:ext cx="10795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840340"/>
              </p:ext>
            </p:extLst>
          </p:nvPr>
        </p:nvGraphicFramePr>
        <p:xfrm>
          <a:off x="4742719" y="6052865"/>
          <a:ext cx="635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40" name="Equation" r:id="rId30" imgW="634680" imgH="330120" progId="Equation.DSMT4">
                  <p:embed/>
                </p:oleObj>
              </mc:Choice>
              <mc:Fallback>
                <p:oleObj name="Equation" r:id="rId30" imgW="6346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2719" y="6052865"/>
                        <a:ext cx="6350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正方形/長方形 22"/>
          <p:cNvSpPr/>
          <p:nvPr/>
        </p:nvSpPr>
        <p:spPr>
          <a:xfrm>
            <a:off x="428596" y="5072074"/>
            <a:ext cx="2158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tx2">
                    <a:lumMod val="75000"/>
                  </a:schemeClr>
                </a:solidFill>
              </a:rPr>
              <a:t>member is grouped by  </a:t>
            </a:r>
          </a:p>
          <a:p>
            <a:r>
              <a:rPr lang="en-US" altLang="ja-JP" sz="1600" dirty="0" smtClean="0">
                <a:solidFill>
                  <a:schemeClr val="tx2">
                    <a:lumMod val="75000"/>
                  </a:schemeClr>
                </a:solidFill>
              </a:rPr>
              <a:t>characteristic  time</a:t>
            </a:r>
            <a:endParaRPr lang="ja-JP" alt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テキスト ボックス 8"/>
          <p:cNvSpPr txBox="1">
            <a:spLocks noChangeArrowheads="1"/>
          </p:cNvSpPr>
          <p:nvPr/>
        </p:nvSpPr>
        <p:spPr bwMode="auto">
          <a:xfrm>
            <a:off x="2500298" y="4643446"/>
            <a:ext cx="1928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(1</a:t>
            </a:r>
            <a:r>
              <a:rPr lang="en-US" altLang="ja-JP" sz="1400" baseline="30000" dirty="0" smtClean="0">
                <a:solidFill>
                  <a:schemeClr val="accent2">
                    <a:lumMod val="75000"/>
                  </a:schemeClr>
                </a:solidFill>
              </a:rPr>
              <a:t>st</a:t>
            </a:r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 member: 1</a:t>
            </a:r>
            <a:r>
              <a:rPr lang="en-US" altLang="ja-JP" sz="1400" baseline="30000" dirty="0" smtClean="0">
                <a:solidFill>
                  <a:schemeClr val="accent2">
                    <a:lumMod val="75000"/>
                  </a:schemeClr>
                </a:solidFill>
              </a:rPr>
              <a:t>th </a:t>
            </a:r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lower)</a:t>
            </a:r>
            <a:endParaRPr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テキスト ボックス 8"/>
          <p:cNvSpPr txBox="1">
            <a:spLocks noChangeArrowheads="1"/>
          </p:cNvSpPr>
          <p:nvPr/>
        </p:nvSpPr>
        <p:spPr bwMode="auto">
          <a:xfrm>
            <a:off x="4500562" y="4643446"/>
            <a:ext cx="1928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(2</a:t>
            </a:r>
            <a:r>
              <a:rPr lang="en-US" altLang="ja-JP" sz="1400" baseline="30000" dirty="0" smtClean="0">
                <a:solidFill>
                  <a:schemeClr val="accent2">
                    <a:lumMod val="75000"/>
                  </a:schemeClr>
                </a:solidFill>
              </a:rPr>
              <a:t>nd</a:t>
            </a:r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 member: 2</a:t>
            </a:r>
            <a:r>
              <a:rPr lang="en-US" altLang="ja-JP" sz="1400" baseline="30000" dirty="0" smtClean="0">
                <a:solidFill>
                  <a:schemeClr val="accent2">
                    <a:lumMod val="75000"/>
                  </a:schemeClr>
                </a:solidFill>
              </a:rPr>
              <a:t>nd</a:t>
            </a:r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 lower)</a:t>
            </a:r>
            <a:endParaRPr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テキスト ボックス 8"/>
          <p:cNvSpPr txBox="1">
            <a:spLocks noChangeArrowheads="1"/>
          </p:cNvSpPr>
          <p:nvPr/>
        </p:nvSpPr>
        <p:spPr bwMode="auto">
          <a:xfrm>
            <a:off x="6715140" y="4643446"/>
            <a:ext cx="1928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ja-JP" sz="1400" i="1" dirty="0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altLang="ja-JP" sz="1400" baseline="30000" dirty="0" smtClean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 member: </a:t>
            </a:r>
            <a:r>
              <a:rPr lang="en-US" altLang="ja-JP" sz="1400" i="1" dirty="0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altLang="ja-JP" sz="1400" baseline="30000" dirty="0" smtClean="0">
                <a:solidFill>
                  <a:schemeClr val="accent2">
                    <a:lumMod val="75000"/>
                  </a:schemeClr>
                </a:solidFill>
              </a:rPr>
              <a:t>th </a:t>
            </a:r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lower)</a:t>
            </a:r>
            <a:endParaRPr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267" name="Object 17"/>
          <p:cNvGraphicFramePr>
            <a:graphicFrameLocks noChangeAspect="1"/>
          </p:cNvGraphicFramePr>
          <p:nvPr>
            <p:extLst/>
          </p:nvPr>
        </p:nvGraphicFramePr>
        <p:xfrm>
          <a:off x="6845300" y="5786438"/>
          <a:ext cx="18621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41" name="Equation" r:id="rId32" imgW="927000" imgH="266400" progId="Equation.DSMT4">
                  <p:embed/>
                </p:oleObj>
              </mc:Choice>
              <mc:Fallback>
                <p:oleObj name="Equation" r:id="rId32" imgW="9270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5786438"/>
                        <a:ext cx="18621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8"/>
          <p:cNvSpPr txBox="1">
            <a:spLocks noChangeArrowheads="1"/>
          </p:cNvSpPr>
          <p:nvPr/>
        </p:nvSpPr>
        <p:spPr bwMode="auto">
          <a:xfrm>
            <a:off x="7215206" y="6357958"/>
            <a:ext cx="11430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C0597"/>
                </a:solidFill>
              </a:rPr>
              <a:t>Terminator</a:t>
            </a:r>
            <a:endParaRPr lang="ja-JP" altLang="en-US" sz="1400" dirty="0">
              <a:solidFill>
                <a:srgbClr val="0C0597"/>
              </a:solidFill>
            </a:endParaRPr>
          </a:p>
        </p:txBody>
      </p:sp>
      <p:pic>
        <p:nvPicPr>
          <p:cNvPr id="525331" name="Picture 19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656696" y="1926165"/>
            <a:ext cx="172653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角丸四角形 29"/>
          <p:cNvSpPr/>
          <p:nvPr/>
        </p:nvSpPr>
        <p:spPr>
          <a:xfrm>
            <a:off x="673342" y="2392570"/>
            <a:ext cx="1587915" cy="150398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0"/>
          <p:cNvSpPr/>
          <p:nvPr/>
        </p:nvSpPr>
        <p:spPr>
          <a:xfrm>
            <a:off x="626630" y="2132856"/>
            <a:ext cx="1587915" cy="150398"/>
          </a:xfrm>
          <a:prstGeom prst="roundRect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角丸四角形 31"/>
          <p:cNvSpPr/>
          <p:nvPr/>
        </p:nvSpPr>
        <p:spPr>
          <a:xfrm>
            <a:off x="610999" y="3287008"/>
            <a:ext cx="1587915" cy="150398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32"/>
          <p:cNvSpPr/>
          <p:nvPr/>
        </p:nvSpPr>
        <p:spPr>
          <a:xfrm>
            <a:off x="663350" y="3052529"/>
            <a:ext cx="1587915" cy="150398"/>
          </a:xfrm>
          <a:prstGeom prst="roundRect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/>
          <p:cNvSpPr/>
          <p:nvPr/>
        </p:nvSpPr>
        <p:spPr>
          <a:xfrm>
            <a:off x="612852" y="4346308"/>
            <a:ext cx="1587915" cy="150398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666185" y="4013285"/>
            <a:ext cx="1587915" cy="150398"/>
          </a:xfrm>
          <a:prstGeom prst="roundRect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/>
          <p:cNvSpPr/>
          <p:nvPr/>
        </p:nvSpPr>
        <p:spPr>
          <a:xfrm>
            <a:off x="2679916" y="2424328"/>
            <a:ext cx="1556293" cy="154536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2699956" y="2220859"/>
            <a:ext cx="1603006" cy="158861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>
            <a:off x="2712044" y="3359373"/>
            <a:ext cx="1571922" cy="192974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2684328" y="3107114"/>
            <a:ext cx="1618634" cy="148276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角丸四角形 39"/>
          <p:cNvSpPr/>
          <p:nvPr/>
        </p:nvSpPr>
        <p:spPr>
          <a:xfrm>
            <a:off x="2697690" y="4344729"/>
            <a:ext cx="1690440" cy="151977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角丸四角形 40"/>
          <p:cNvSpPr/>
          <p:nvPr/>
        </p:nvSpPr>
        <p:spPr>
          <a:xfrm>
            <a:off x="2688070" y="4101206"/>
            <a:ext cx="1700060" cy="154517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2695238" y="2231306"/>
            <a:ext cx="1565433" cy="158515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角丸四角形 42"/>
          <p:cNvSpPr/>
          <p:nvPr/>
        </p:nvSpPr>
        <p:spPr>
          <a:xfrm>
            <a:off x="2680962" y="3107114"/>
            <a:ext cx="1575289" cy="158861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角丸四角形 43"/>
          <p:cNvSpPr/>
          <p:nvPr/>
        </p:nvSpPr>
        <p:spPr>
          <a:xfrm>
            <a:off x="2694474" y="4079311"/>
            <a:ext cx="1734650" cy="141905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角丸四角形 44"/>
          <p:cNvSpPr/>
          <p:nvPr/>
        </p:nvSpPr>
        <p:spPr>
          <a:xfrm>
            <a:off x="4785922" y="2427471"/>
            <a:ext cx="1556293" cy="154536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角丸四角形 45"/>
          <p:cNvSpPr/>
          <p:nvPr/>
        </p:nvSpPr>
        <p:spPr>
          <a:xfrm>
            <a:off x="4743799" y="3339554"/>
            <a:ext cx="1571922" cy="192974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角丸四角形 46"/>
          <p:cNvSpPr/>
          <p:nvPr/>
        </p:nvSpPr>
        <p:spPr>
          <a:xfrm>
            <a:off x="4729445" y="4324910"/>
            <a:ext cx="1690440" cy="151977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角丸四角形 47"/>
          <p:cNvSpPr/>
          <p:nvPr/>
        </p:nvSpPr>
        <p:spPr>
          <a:xfrm>
            <a:off x="4756995" y="2204822"/>
            <a:ext cx="1565433" cy="158515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角丸四角形 48"/>
          <p:cNvSpPr/>
          <p:nvPr/>
        </p:nvSpPr>
        <p:spPr>
          <a:xfrm>
            <a:off x="4742719" y="3080630"/>
            <a:ext cx="1575289" cy="158861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角丸四角形 49"/>
          <p:cNvSpPr/>
          <p:nvPr/>
        </p:nvSpPr>
        <p:spPr>
          <a:xfrm>
            <a:off x="4756231" y="4052827"/>
            <a:ext cx="1734650" cy="141905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4767495" y="2183304"/>
            <a:ext cx="1565433" cy="158515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角丸四角形 51"/>
          <p:cNvSpPr/>
          <p:nvPr/>
        </p:nvSpPr>
        <p:spPr>
          <a:xfrm>
            <a:off x="4754085" y="3091133"/>
            <a:ext cx="1575289" cy="158861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角丸四角形 52"/>
          <p:cNvSpPr/>
          <p:nvPr/>
        </p:nvSpPr>
        <p:spPr>
          <a:xfrm>
            <a:off x="4767495" y="4070162"/>
            <a:ext cx="1734650" cy="141905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角丸四角形 53"/>
          <p:cNvSpPr/>
          <p:nvPr/>
        </p:nvSpPr>
        <p:spPr>
          <a:xfrm>
            <a:off x="7028925" y="2542968"/>
            <a:ext cx="1556293" cy="154536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角丸四角形 54"/>
          <p:cNvSpPr/>
          <p:nvPr/>
        </p:nvSpPr>
        <p:spPr>
          <a:xfrm>
            <a:off x="7038732" y="3420738"/>
            <a:ext cx="1571922" cy="192974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7056506" y="4288677"/>
            <a:ext cx="1690440" cy="151977"/>
          </a:xfrm>
          <a:prstGeom prst="roundRect">
            <a:avLst/>
          </a:prstGeom>
          <a:solidFill>
            <a:srgbClr val="0066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角丸四角形 56"/>
          <p:cNvSpPr/>
          <p:nvPr/>
        </p:nvSpPr>
        <p:spPr>
          <a:xfrm>
            <a:off x="7082889" y="2281821"/>
            <a:ext cx="1565433" cy="158515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角丸四角形 57"/>
          <p:cNvSpPr/>
          <p:nvPr/>
        </p:nvSpPr>
        <p:spPr>
          <a:xfrm>
            <a:off x="7069479" y="3189650"/>
            <a:ext cx="1575289" cy="158861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角丸四角形 58"/>
          <p:cNvSpPr/>
          <p:nvPr/>
        </p:nvSpPr>
        <p:spPr>
          <a:xfrm>
            <a:off x="7082889" y="4059096"/>
            <a:ext cx="1734650" cy="141905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63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2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1000"/>
                                        <p:tgtEl>
                                          <p:spTgt spid="525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525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" dur="500"/>
                                        <p:tgtEl>
                                          <p:spTgt spid="525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52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5" dur="1000"/>
                                        <p:tgtEl>
                                          <p:spTgt spid="525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52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"/>
                            </p:stCondLst>
                            <p:childTnLst>
                              <p:par>
                                <p:cTn id="1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5" dur="500"/>
                                        <p:tgtEl>
                                          <p:spTgt spid="52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/>
      <p:bldP spid="26" grpId="0"/>
      <p:bldP spid="29" grpId="0"/>
      <p:bldP spid="36" grpId="0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8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12776"/>
            <a:ext cx="19716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158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1350" y="1340768"/>
            <a:ext cx="21526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7" name="Rectangle 21"/>
          <p:cNvSpPr>
            <a:spLocks noChangeArrowheads="1"/>
          </p:cNvSpPr>
          <p:nvPr/>
        </p:nvSpPr>
        <p:spPr bwMode="auto">
          <a:xfrm>
            <a:off x="675052" y="3912543"/>
            <a:ext cx="22140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Fluctuation </a:t>
            </a:r>
            <a:r>
              <a:rPr lang="en-US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en-US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9" name="Object 12"/>
          <p:cNvGraphicFramePr>
            <a:graphicFrameLocks noChangeAspect="1"/>
          </p:cNvGraphicFramePr>
          <p:nvPr>
            <p:extLst/>
          </p:nvPr>
        </p:nvGraphicFramePr>
        <p:xfrm>
          <a:off x="8026400" y="1928813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500" name="Equation" r:id="rId6" imgW="583920" imgH="253800" progId="Equation.DSMT4">
                  <p:embed/>
                </p:oleObj>
              </mc:Choice>
              <mc:Fallback>
                <p:oleObj name="Equation" r:id="rId6" imgW="5839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6400" y="1928813"/>
                        <a:ext cx="5842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正方形/長方形 49"/>
          <p:cNvSpPr>
            <a:spLocks noChangeArrowheads="1"/>
          </p:cNvSpPr>
          <p:nvPr/>
        </p:nvSpPr>
        <p:spPr bwMode="auto">
          <a:xfrm>
            <a:off x="7858125" y="2924944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0066FF"/>
                </a:solidFill>
              </a:rPr>
              <a:t>Low T</a:t>
            </a:r>
            <a:endParaRPr lang="ja-JP" altLang="en-US" dirty="0">
              <a:solidFill>
                <a:srgbClr val="0066FF"/>
              </a:solidFill>
            </a:endParaRPr>
          </a:p>
        </p:txBody>
      </p:sp>
      <p:sp>
        <p:nvSpPr>
          <p:cNvPr id="51" name="正方形/長方形 50"/>
          <p:cNvSpPr>
            <a:spLocks noChangeArrowheads="1"/>
          </p:cNvSpPr>
          <p:nvPr/>
        </p:nvSpPr>
        <p:spPr bwMode="auto">
          <a:xfrm>
            <a:off x="6858000" y="3786188"/>
            <a:ext cx="207168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YT </a:t>
            </a:r>
            <a:r>
              <a:rPr lang="en-US" altLang="ja-JP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8"/>
              </a:rPr>
              <a:t>JPSJ 75, 082001(2006).</a:t>
            </a:r>
            <a:endParaRPr lang="en-US" altLang="ja-JP" sz="1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4" name="正方形/長方形 53"/>
          <p:cNvSpPr>
            <a:spLocks noChangeArrowheads="1"/>
          </p:cNvSpPr>
          <p:nvPr/>
        </p:nvSpPr>
        <p:spPr bwMode="auto">
          <a:xfrm>
            <a:off x="8028384" y="2132856"/>
            <a:ext cx="7777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High </a:t>
            </a:r>
            <a:r>
              <a:rPr lang="en-US" altLang="ja-JP" dirty="0">
                <a:solidFill>
                  <a:srgbClr val="FF0000"/>
                </a:solidFill>
              </a:rPr>
              <a:t>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9" name="直線矢印コネクタ 58"/>
          <p:cNvCxnSpPr/>
          <p:nvPr/>
        </p:nvCxnSpPr>
        <p:spPr>
          <a:xfrm rot="5400000">
            <a:off x="7452319" y="2636913"/>
            <a:ext cx="720080" cy="288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676656" y="1820335"/>
            <a:ext cx="1944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Dissipation</a:t>
            </a:r>
          </a:p>
        </p:txBody>
      </p:sp>
      <p:sp>
        <p:nvSpPr>
          <p:cNvPr id="60" name="円/楕円 59"/>
          <p:cNvSpPr/>
          <p:nvPr/>
        </p:nvSpPr>
        <p:spPr>
          <a:xfrm>
            <a:off x="7072313" y="2000250"/>
            <a:ext cx="714375" cy="114300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46" name="直線矢印コネクタ 45"/>
          <p:cNvCxnSpPr/>
          <p:nvPr/>
        </p:nvCxnSpPr>
        <p:spPr>
          <a:xfrm flipV="1">
            <a:off x="4504903" y="2593305"/>
            <a:ext cx="3056969" cy="1699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79737"/>
              </p:ext>
            </p:extLst>
          </p:nvPr>
        </p:nvGraphicFramePr>
        <p:xfrm>
          <a:off x="1061257" y="4569859"/>
          <a:ext cx="6003925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501" name="Equation" r:id="rId9" imgW="3162240" imgH="469800" progId="Equation.DSMT4">
                  <p:embed/>
                </p:oleObj>
              </mc:Choice>
              <mc:Fallback>
                <p:oleObj name="Equation" r:id="rId9" imgW="316224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257" y="4569859"/>
                        <a:ext cx="6003925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026584"/>
              </p:ext>
            </p:extLst>
          </p:nvPr>
        </p:nvGraphicFramePr>
        <p:xfrm>
          <a:off x="1061257" y="4544733"/>
          <a:ext cx="467677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502" name="Equation" r:id="rId11" imgW="2463480" imgH="457200" progId="Equation.DSMT4">
                  <p:embed/>
                </p:oleObj>
              </mc:Choice>
              <mc:Fallback>
                <p:oleObj name="Equation" r:id="rId11" imgW="24634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257" y="4544733"/>
                        <a:ext cx="4676775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380000">
            <a:off x="4799012" y="5408853"/>
            <a:ext cx="2635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168075">
            <a:off x="7502558" y="5299556"/>
            <a:ext cx="30321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9059240">
            <a:off x="2097087" y="5342178"/>
            <a:ext cx="419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17"/>
          <p:cNvSpPr>
            <a:spLocks noChangeArrowheads="1"/>
          </p:cNvSpPr>
          <p:nvPr/>
        </p:nvSpPr>
        <p:spPr bwMode="auto">
          <a:xfrm>
            <a:off x="944562" y="5847003"/>
            <a:ext cx="2016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Similar to GM case</a:t>
            </a:r>
          </a:p>
        </p:txBody>
      </p:sp>
      <p:sp>
        <p:nvSpPr>
          <p:cNvPr id="72" name="Rectangle 18"/>
          <p:cNvSpPr>
            <a:spLocks noChangeArrowheads="1"/>
          </p:cNvSpPr>
          <p:nvPr/>
        </p:nvSpPr>
        <p:spPr bwMode="auto">
          <a:xfrm>
            <a:off x="3321050" y="5847003"/>
            <a:ext cx="3024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Matsubara freq.</a:t>
            </a:r>
            <a:r>
              <a:rPr lang="en-US" altLang="ja-JP" sz="16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correct. terms</a:t>
            </a:r>
          </a:p>
        </p:txBody>
      </p:sp>
      <p:sp>
        <p:nvSpPr>
          <p:cNvPr id="73" name="Rectangle 19"/>
          <p:cNvSpPr>
            <a:spLocks noChangeArrowheads="1"/>
          </p:cNvSpPr>
          <p:nvPr/>
        </p:nvSpPr>
        <p:spPr bwMode="auto">
          <a:xfrm>
            <a:off x="6646101" y="5768700"/>
            <a:ext cx="20161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 smtClean="0">
                <a:solidFill>
                  <a:schemeClr val="accent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freq. </a:t>
            </a:r>
            <a:r>
              <a:rPr lang="en-US" altLang="ja-JP" sz="1600" dirty="0">
                <a:solidFill>
                  <a:schemeClr val="accent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terms</a:t>
            </a:r>
          </a:p>
          <a:p>
            <a:r>
              <a:rPr lang="en-US" altLang="ja-JP" sz="1600" dirty="0">
                <a:solidFill>
                  <a:schemeClr val="accent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are approximated </a:t>
            </a:r>
            <a:r>
              <a:rPr lang="en-US" altLang="ja-JP" sz="1600" dirty="0" smtClean="0">
                <a:solidFill>
                  <a:schemeClr val="accent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by this (important for </a:t>
            </a:r>
            <a:r>
              <a:rPr lang="en-US" altLang="ja-JP" sz="1600" dirty="0" err="1" smtClean="0">
                <a:solidFill>
                  <a:schemeClr val="accent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normalizaion</a:t>
            </a:r>
            <a:r>
              <a:rPr lang="en-US" altLang="ja-JP" sz="1600" dirty="0" smtClean="0">
                <a:solidFill>
                  <a:schemeClr val="accent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en-US" altLang="ja-JP" sz="1600" dirty="0">
              <a:solidFill>
                <a:schemeClr val="accent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7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302316"/>
              </p:ext>
            </p:extLst>
          </p:nvPr>
        </p:nvGraphicFramePr>
        <p:xfrm>
          <a:off x="6065837" y="4448416"/>
          <a:ext cx="24130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503" name="Equation" r:id="rId16" imgW="2412720" imgH="850680" progId="Equation.DSMT4">
                  <p:embed/>
                </p:oleObj>
              </mc:Choice>
              <mc:Fallback>
                <p:oleObj name="Equation" r:id="rId16" imgW="2412720" imgH="850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5837" y="4448416"/>
                        <a:ext cx="24130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665284"/>
              </p:ext>
            </p:extLst>
          </p:nvPr>
        </p:nvGraphicFramePr>
        <p:xfrm>
          <a:off x="6057120" y="4633359"/>
          <a:ext cx="15589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504" name="Equation" r:id="rId18" imgW="647640" imgH="203040" progId="Equation.DSMT4">
                  <p:embed/>
                </p:oleObj>
              </mc:Choice>
              <mc:Fallback>
                <p:oleObj name="Equation" r:id="rId18" imgW="6476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120" y="4633359"/>
                        <a:ext cx="1558925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円/楕円 75"/>
          <p:cNvSpPr/>
          <p:nvPr/>
        </p:nvSpPr>
        <p:spPr>
          <a:xfrm>
            <a:off x="6250000" y="4162517"/>
            <a:ext cx="2214563" cy="1214437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 rot="16200000">
                <a:off x="4374108" y="2366842"/>
                <a:ext cx="7468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ja-JP" altLang="en-US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66FF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ja-JP" altLang="en-US">
                                  <a:solidFill>
                                    <a:srgbClr val="0066FF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ja-JP" altLang="en-US">
                              <a:solidFill>
                                <a:srgbClr val="0066FF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ja-JP" altLang="en-US" i="1">
                              <a:solidFill>
                                <a:srgbClr val="0066FF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ja-JP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74108" y="2366842"/>
                <a:ext cx="746871" cy="369332"/>
              </a:xfrm>
              <a:prstGeom prst="rect">
                <a:avLst/>
              </a:prstGeom>
              <a:blipFill rotWithShape="0">
                <a:blip r:embed="rId20"/>
                <a:stretch>
                  <a:fillRect l="-121667" t="-68293" r="-18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 rot="16200000">
                <a:off x="6615510" y="2380239"/>
                <a:ext cx="7516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ja-JP" alt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ja-JP" altLang="en-US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ja-JP" alt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615510" y="2380239"/>
                <a:ext cx="751681" cy="369332"/>
              </a:xfrm>
              <a:prstGeom prst="rect">
                <a:avLst/>
              </a:prstGeom>
              <a:blipFill rotWithShape="0">
                <a:blip r:embed="rId21"/>
                <a:stretch>
                  <a:fillRect l="-121667" t="-68293" r="-18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3696" y="204820"/>
            <a:ext cx="8643938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Low temperature correction terms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265337"/>
              </p:ext>
            </p:extLst>
          </p:nvPr>
        </p:nvGraphicFramePr>
        <p:xfrm>
          <a:off x="1190625" y="2613025"/>
          <a:ext cx="219233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505" name="Equation" r:id="rId22" imgW="1155600" imgH="469800" progId="Equation.DSMT4">
                  <p:embed/>
                </p:oleObj>
              </mc:Choice>
              <mc:Fallback>
                <p:oleObj name="Equation" r:id="rId22" imgW="11556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25" y="2613025"/>
                        <a:ext cx="2192338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正方形/長方形 12"/>
          <p:cNvSpPr>
            <a:spLocks noChangeArrowheads="1"/>
          </p:cNvSpPr>
          <p:nvPr/>
        </p:nvSpPr>
        <p:spPr bwMode="auto">
          <a:xfrm>
            <a:off x="571079" y="1086914"/>
            <a:ext cx="39917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Tanimura,</a:t>
            </a:r>
            <a:r>
              <a:rPr lang="ja-JP" altLang="ja-JP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ja-JP" altLang="ja-JP" sz="2400" dirty="0">
                <a:latin typeface="Times New Roman" pitchFamily="18" charset="0"/>
                <a:cs typeface="Times New Roman" pitchFamily="18" charset="0"/>
                <a:hlinkClick r:id="rId24"/>
              </a:rPr>
              <a:t>PRA </a:t>
            </a:r>
            <a:r>
              <a:rPr lang="ja-JP" altLang="ja-JP" sz="2400" b="1" dirty="0">
                <a:latin typeface="Times New Roman" pitchFamily="18" charset="0"/>
                <a:cs typeface="Times New Roman" pitchFamily="18" charset="0"/>
                <a:hlinkClick r:id="rId24"/>
              </a:rPr>
              <a:t>41</a:t>
            </a:r>
            <a:r>
              <a:rPr lang="en-US" altLang="ja-JP" sz="2400" b="1" dirty="0">
                <a:latin typeface="Times New Roman" pitchFamily="18" charset="0"/>
                <a:cs typeface="Times New Roman" pitchFamily="18" charset="0"/>
                <a:hlinkClick r:id="rId24"/>
              </a:rPr>
              <a:t>, 6676</a:t>
            </a:r>
            <a:r>
              <a:rPr lang="ja-JP" altLang="ja-JP" sz="2400" dirty="0">
                <a:latin typeface="Times New Roman" pitchFamily="18" charset="0"/>
                <a:cs typeface="Times New Roman" pitchFamily="18" charset="0"/>
                <a:hlinkClick r:id="rId24"/>
              </a:rPr>
              <a:t> </a:t>
            </a:r>
            <a:r>
              <a:rPr lang="ja-JP" altLang="ja-JP" sz="2400" dirty="0" smtClean="0">
                <a:latin typeface="Times New Roman" pitchFamily="18" charset="0"/>
                <a:cs typeface="Times New Roman" pitchFamily="18" charset="0"/>
                <a:hlinkClick r:id="rId24"/>
              </a:rPr>
              <a:t>(90</a:t>
            </a:r>
            <a:r>
              <a:rPr lang="ja-JP" altLang="ja-JP" sz="2400" dirty="0">
                <a:latin typeface="Times New Roman" pitchFamily="18" charset="0"/>
                <a:cs typeface="Times New Roman" pitchFamily="18" charset="0"/>
                <a:hlinkClick r:id="rId24"/>
              </a:rPr>
              <a:t>)</a:t>
            </a:r>
            <a:r>
              <a:rPr lang="ja-JP" altLang="ja-JP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1952624" y="625577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chemeClr val="tx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Ishizaki &amp; YT,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25"/>
              </a:rPr>
              <a:t>JPSJ</a:t>
            </a:r>
            <a:r>
              <a:rPr lang="en-US" altLang="ja-JP" sz="14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25"/>
              </a:rPr>
              <a:t>74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25"/>
              </a:rPr>
              <a:t>, </a:t>
            </a:r>
            <a:r>
              <a:rPr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25"/>
              </a:rPr>
              <a:t>3131(2005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25"/>
              </a:rPr>
              <a:t>)</a:t>
            </a:r>
            <a:endParaRPr lang="en-US" altLang="ja-JP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400" dirty="0" smtClean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YT, </a:t>
            </a:r>
            <a:r>
              <a:rPr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26"/>
              </a:rPr>
              <a:t>JPSJ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26"/>
              </a:rPr>
              <a:t>75 082001 (2006). </a:t>
            </a:r>
            <a:endParaRPr lang="en-US" altLang="ja-JP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endParaRPr lang="en-US" altLang="ja-JP" sz="14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060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7" grpId="0"/>
      <p:bldP spid="50" grpId="0"/>
      <p:bldP spid="51" grpId="0" animBg="1"/>
      <p:bldP spid="54" grpId="0"/>
      <p:bldP spid="67" grpId="0"/>
      <p:bldP spid="60" grpId="0" animBg="1"/>
      <p:bldP spid="71" grpId="0"/>
      <p:bldP spid="72" grpId="0"/>
      <p:bldP spid="73" grpId="0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5" name="Object 3"/>
          <p:cNvGraphicFramePr>
            <a:graphicFrameLocks noChangeAspect="1"/>
          </p:cNvGraphicFramePr>
          <p:nvPr>
            <p:extLst/>
          </p:nvPr>
        </p:nvGraphicFramePr>
        <p:xfrm>
          <a:off x="428625" y="1500188"/>
          <a:ext cx="648811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882" name="Equation" r:id="rId3" imgW="6489360" imgH="672840" progId="Equation.DSMT4">
                  <p:embed/>
                </p:oleObj>
              </mc:Choice>
              <mc:Fallback>
                <p:oleObj name="Equation" r:id="rId3" imgW="6489360" imgH="672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500188"/>
                        <a:ext cx="6488113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正方形/長方形 19"/>
          <p:cNvSpPr>
            <a:spLocks noChangeArrowheads="1"/>
          </p:cNvSpPr>
          <p:nvPr/>
        </p:nvSpPr>
        <p:spPr bwMode="auto">
          <a:xfrm>
            <a:off x="428596" y="642918"/>
            <a:ext cx="5426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/>
              <a:t>Time derivative of the density matrices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621999"/>
              </p:ext>
            </p:extLst>
          </p:nvPr>
        </p:nvGraphicFramePr>
        <p:xfrm>
          <a:off x="370360" y="5016321"/>
          <a:ext cx="86233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883" name="Equation" r:id="rId5" imgW="8623080" imgH="901440" progId="Equation.DSMT4">
                  <p:embed/>
                </p:oleObj>
              </mc:Choice>
              <mc:Fallback>
                <p:oleObj name="Equation" r:id="rId5" imgW="8623080" imgH="901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0" y="5016321"/>
                        <a:ext cx="86233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434975" y="2286000"/>
          <a:ext cx="85312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884" name="Equation" r:id="rId7" imgW="8534160" imgH="672840" progId="Equation.DSMT4">
                  <p:embed/>
                </p:oleObj>
              </mc:Choice>
              <mc:Fallback>
                <p:oleObj name="Equation" r:id="rId7" imgW="8534160" imgH="672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2286000"/>
                        <a:ext cx="853122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/>
          </p:nvPr>
        </p:nvGraphicFramePr>
        <p:xfrm>
          <a:off x="441325" y="3071813"/>
          <a:ext cx="853281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885" name="Equation" r:id="rId9" imgW="8534160" imgH="672840" progId="Equation.DSMT4">
                  <p:embed/>
                </p:oleObj>
              </mc:Choice>
              <mc:Fallback>
                <p:oleObj name="Equation" r:id="rId9" imgW="8534160" imgH="672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3071813"/>
                        <a:ext cx="8532813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82675" y="3933825"/>
            <a:ext cx="13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0313" y="3929063"/>
            <a:ext cx="13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29250" y="3929063"/>
            <a:ext cx="13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29563" y="3929063"/>
            <a:ext cx="13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正方形/長方形 17"/>
          <p:cNvSpPr>
            <a:spLocks noChangeArrowheads="1"/>
          </p:cNvSpPr>
          <p:nvPr/>
        </p:nvSpPr>
        <p:spPr bwMode="auto">
          <a:xfrm>
            <a:off x="251520" y="4639470"/>
            <a:ext cx="1023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/>
              <a:t>where</a:t>
            </a:r>
          </a:p>
        </p:txBody>
      </p:sp>
      <p:sp>
        <p:nvSpPr>
          <p:cNvPr id="20493" name="正方形/長方形 12"/>
          <p:cNvSpPr>
            <a:spLocks noChangeArrowheads="1"/>
          </p:cNvSpPr>
          <p:nvPr/>
        </p:nvSpPr>
        <p:spPr bwMode="auto">
          <a:xfrm>
            <a:off x="5652120" y="604799"/>
            <a:ext cx="323218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Times New Roman" pitchFamily="18" charset="0"/>
                <a:cs typeface="Times New Roman" pitchFamily="18" charset="0"/>
              </a:rPr>
              <a:t>Tanimura,</a:t>
            </a:r>
            <a:r>
              <a:rPr lang="ja-JP" altLang="ja-JP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ja-JP" altLang="ja-JP" sz="1600" dirty="0">
                <a:latin typeface="Times New Roman" pitchFamily="18" charset="0"/>
                <a:cs typeface="Times New Roman" pitchFamily="18" charset="0"/>
                <a:hlinkClick r:id="rId12"/>
              </a:rPr>
              <a:t>PRA </a:t>
            </a:r>
            <a:r>
              <a:rPr lang="ja-JP" altLang="ja-JP" sz="1600" b="1" dirty="0">
                <a:latin typeface="Times New Roman" pitchFamily="18" charset="0"/>
                <a:cs typeface="Times New Roman" pitchFamily="18" charset="0"/>
                <a:hlinkClick r:id="rId12"/>
              </a:rPr>
              <a:t>41</a:t>
            </a:r>
            <a:r>
              <a:rPr lang="en-US" altLang="ja-JP" sz="1600" b="1" dirty="0">
                <a:latin typeface="Times New Roman" pitchFamily="18" charset="0"/>
                <a:cs typeface="Times New Roman" pitchFamily="18" charset="0"/>
                <a:hlinkClick r:id="rId12"/>
              </a:rPr>
              <a:t>, 6676</a:t>
            </a:r>
            <a:r>
              <a:rPr lang="ja-JP" altLang="ja-JP" sz="1600" dirty="0">
                <a:latin typeface="Times New Roman" pitchFamily="18" charset="0"/>
                <a:cs typeface="Times New Roman" pitchFamily="18" charset="0"/>
                <a:hlinkClick r:id="rId12"/>
              </a:rPr>
              <a:t> </a:t>
            </a:r>
            <a:r>
              <a:rPr lang="ja-JP" altLang="ja-JP" sz="1600" dirty="0" smtClean="0">
                <a:latin typeface="Times New Roman" pitchFamily="18" charset="0"/>
                <a:cs typeface="Times New Roman" pitchFamily="18" charset="0"/>
                <a:hlinkClick r:id="rId12"/>
              </a:rPr>
              <a:t>(90</a:t>
            </a:r>
            <a:r>
              <a:rPr lang="ja-JP" altLang="ja-JP" sz="1600" dirty="0">
                <a:latin typeface="Times New Roman" pitchFamily="18" charset="0"/>
                <a:cs typeface="Times New Roman" pitchFamily="18" charset="0"/>
                <a:hlinkClick r:id="rId12"/>
              </a:rPr>
              <a:t>)</a:t>
            </a:r>
            <a:r>
              <a:rPr lang="ja-JP" altLang="ja-JP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ja-JP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1600" dirty="0" smtClean="0">
                <a:solidFill>
                  <a:schemeClr val="tx2"/>
                </a:solidFill>
                <a:latin typeface="Times New Roman" pitchFamily="18" charset="0"/>
                <a:ea typeface="HG明朝B" pitchFamily="17" charset="-128"/>
                <a:cs typeface="Times New Roman" pitchFamily="18" charset="0"/>
              </a:rPr>
              <a:t>Ishizaki &amp; YT, </a:t>
            </a:r>
            <a:r>
              <a:rPr lang="en-US" altLang="ja-JP" sz="1600" dirty="0" smtClean="0">
                <a:latin typeface="Times New Roman" pitchFamily="18" charset="0"/>
                <a:ea typeface="HG明朝B" pitchFamily="17" charset="-128"/>
                <a:cs typeface="Times New Roman" pitchFamily="18" charset="0"/>
                <a:hlinkClick r:id="rId13"/>
              </a:rPr>
              <a:t>JPSJ</a:t>
            </a:r>
            <a:r>
              <a:rPr lang="en-US" altLang="ja-JP" sz="1600" b="1" dirty="0" smtClean="0">
                <a:latin typeface="Times New Roman" pitchFamily="18" charset="0"/>
                <a:ea typeface="HG明朝B" pitchFamily="17" charset="-128"/>
                <a:cs typeface="Times New Roman" pitchFamily="18" charset="0"/>
                <a:hlinkClick r:id="rId13"/>
              </a:rPr>
              <a:t>74</a:t>
            </a:r>
            <a:r>
              <a:rPr lang="en-US" altLang="ja-JP" sz="1600" dirty="0" smtClean="0">
                <a:latin typeface="Times New Roman" pitchFamily="18" charset="0"/>
                <a:ea typeface="HG明朝B" pitchFamily="17" charset="-128"/>
                <a:cs typeface="Times New Roman" pitchFamily="18" charset="0"/>
                <a:hlinkClick r:id="rId13"/>
              </a:rPr>
              <a:t>, 3131(05)</a:t>
            </a:r>
            <a:endParaRPr lang="en-US" altLang="ja-JP" sz="1600" dirty="0" smtClean="0">
              <a:latin typeface="Times New Roman" pitchFamily="18" charset="0"/>
              <a:ea typeface="HG明朝B" pitchFamily="17" charset="-128"/>
              <a:cs typeface="Times New Roman" pitchFamily="18" charset="0"/>
            </a:endParaRPr>
          </a:p>
          <a:p>
            <a:endParaRPr lang="ja-JP" altLang="en-US" dirty="0"/>
          </a:p>
          <a:p>
            <a:r>
              <a:rPr lang="ja-JP" altLang="ja-JP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ja-JP" altLang="ja-JP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51520" y="6270362"/>
            <a:ext cx="8714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Witt</a:t>
            </a:r>
            <a:r>
              <a:rPr lang="en-US" altLang="ja-JP" dirty="0"/>
              <a:t>, </a:t>
            </a:r>
            <a:r>
              <a:rPr lang="en-US" altLang="ja-JP" dirty="0" err="1" smtClean="0"/>
              <a:t>Rudnicki</a:t>
            </a:r>
            <a:r>
              <a:rPr lang="en-US" altLang="ja-JP" dirty="0"/>
              <a:t>, </a:t>
            </a:r>
            <a:r>
              <a:rPr lang="en-US" altLang="ja-JP" dirty="0" smtClean="0"/>
              <a:t>YT, </a:t>
            </a:r>
            <a:r>
              <a:rPr lang="en-US" altLang="ja-JP" dirty="0"/>
              <a:t>&amp;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Mintert</a:t>
            </a:r>
            <a:r>
              <a:rPr lang="en-US" altLang="ja-JP" dirty="0" smtClean="0"/>
              <a:t>,</a:t>
            </a:r>
            <a:r>
              <a:rPr lang="ja-JP" altLang="en-US" dirty="0"/>
              <a:t> </a:t>
            </a:r>
            <a:r>
              <a:rPr lang="en-US" altLang="ja-JP" i="1" dirty="0" smtClean="0">
                <a:solidFill>
                  <a:srgbClr val="FF0000"/>
                </a:solidFill>
              </a:rPr>
              <a:t>Exploring </a:t>
            </a:r>
            <a:r>
              <a:rPr lang="en-US" altLang="ja-JP" i="1" dirty="0">
                <a:solidFill>
                  <a:srgbClr val="FF0000"/>
                </a:solidFill>
              </a:rPr>
              <a:t>complete positivity in </a:t>
            </a:r>
            <a:r>
              <a:rPr lang="en-US" altLang="ja-JP" i="1" dirty="0" smtClean="0">
                <a:solidFill>
                  <a:srgbClr val="FF0000"/>
                </a:solidFill>
              </a:rPr>
              <a:t>HEOM</a:t>
            </a:r>
            <a:r>
              <a:rPr lang="en-US" altLang="ja-JP" i="1" dirty="0" smtClean="0"/>
              <a:t>, </a:t>
            </a:r>
            <a:r>
              <a:rPr lang="en-US" altLang="ja-JP" dirty="0" smtClean="0">
                <a:hlinkClick r:id="rId14"/>
              </a:rPr>
              <a:t>NJP </a:t>
            </a:r>
            <a:r>
              <a:rPr lang="en-US" altLang="ja-JP" dirty="0">
                <a:hlinkClick r:id="rId14"/>
              </a:rPr>
              <a:t>19, 013007 </a:t>
            </a:r>
            <a:r>
              <a:rPr lang="en-US" altLang="ja-JP" dirty="0" smtClean="0">
                <a:hlinkClick r:id="rId14"/>
              </a:rPr>
              <a:t> </a:t>
            </a:r>
            <a:r>
              <a:rPr lang="en-US" altLang="ja-JP" dirty="0">
                <a:hlinkClick r:id="rId14"/>
              </a:rPr>
              <a:t>(2017)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1156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383051"/>
              </p:ext>
            </p:extLst>
          </p:nvPr>
        </p:nvGraphicFramePr>
        <p:xfrm>
          <a:off x="747713" y="1844675"/>
          <a:ext cx="7480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879" name="Equation" r:id="rId3" imgW="5981400" imgH="457200" progId="Equation.DSMT4">
                  <p:embed/>
                </p:oleObj>
              </mc:Choice>
              <mc:Fallback>
                <p:oleObj name="Equation" r:id="rId3" imgW="59814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1844675"/>
                        <a:ext cx="74803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正方形/長方形 17"/>
          <p:cNvSpPr>
            <a:spLocks noChangeArrowheads="1"/>
          </p:cNvSpPr>
          <p:nvPr/>
        </p:nvSpPr>
        <p:spPr bwMode="auto">
          <a:xfrm>
            <a:off x="539552" y="1271887"/>
            <a:ext cx="10807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At </a:t>
            </a:r>
            <a:r>
              <a:rPr lang="en-US" altLang="ja-JP" sz="2400" i="1" dirty="0" smtClean="0"/>
              <a:t>t </a:t>
            </a:r>
            <a:r>
              <a:rPr lang="en-US" altLang="ja-JP" sz="2400" dirty="0" smtClean="0"/>
              <a:t>=0</a:t>
            </a:r>
            <a:endParaRPr lang="en-US" altLang="ja-JP" sz="2400" dirty="0"/>
          </a:p>
        </p:txBody>
      </p:sp>
      <p:sp>
        <p:nvSpPr>
          <p:cNvPr id="5" name="正方形/長方形 19"/>
          <p:cNvSpPr>
            <a:spLocks noChangeArrowheads="1"/>
          </p:cNvSpPr>
          <p:nvPr/>
        </p:nvSpPr>
        <p:spPr bwMode="auto">
          <a:xfrm>
            <a:off x="428596" y="642918"/>
            <a:ext cx="69573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Difference is in the initial state (correlated initial state)</a:t>
            </a:r>
            <a:endParaRPr lang="en-US" altLang="ja-JP" sz="2400" dirty="0"/>
          </a:p>
        </p:txBody>
      </p:sp>
      <p:sp>
        <p:nvSpPr>
          <p:cNvPr id="6" name="正方形/長方形 19"/>
          <p:cNvSpPr>
            <a:spLocks noChangeArrowheads="1"/>
          </p:cNvSpPr>
          <p:nvPr/>
        </p:nvSpPr>
        <p:spPr bwMode="auto">
          <a:xfrm>
            <a:off x="238397" y="2728947"/>
            <a:ext cx="87607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541EB"/>
                </a:solidFill>
              </a:rPr>
              <a:t>Correlated initial equilibrium state </a:t>
            </a:r>
            <a:r>
              <a:rPr lang="en-US" altLang="ja-JP" sz="2400" dirty="0" smtClean="0"/>
              <a:t>is set by the HEOM members</a:t>
            </a:r>
          </a:p>
          <a:p>
            <a:r>
              <a:rPr lang="en-US" altLang="ja-JP" sz="2400" dirty="0" smtClean="0"/>
              <a:t>(they are the steady state solution of HEOM)</a:t>
            </a:r>
            <a:endParaRPr lang="en-US" altLang="ja-JP" sz="2400" dirty="0"/>
          </a:p>
        </p:txBody>
      </p:sp>
      <p:graphicFrame>
        <p:nvGraphicFramePr>
          <p:cNvPr id="9" name="Object 5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5642756" y="4214817"/>
          <a:ext cx="2157413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880" name="Equation" r:id="rId5" imgW="3377880" imgH="1066680" progId="Equation.DSMT4">
                  <p:embed/>
                </p:oleObj>
              </mc:Choice>
              <mc:Fallback>
                <p:oleObj name="Equation" r:id="rId5" imgW="337788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2756" y="4214817"/>
                        <a:ext cx="2157413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004078"/>
              </p:ext>
            </p:extLst>
          </p:nvPr>
        </p:nvGraphicFramePr>
        <p:xfrm>
          <a:off x="1379538" y="4127500"/>
          <a:ext cx="2346325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881" name="Equation" r:id="rId7" imgW="1600200" imgH="583920" progId="Equation.DSMT4">
                  <p:embed/>
                </p:oleObj>
              </mc:Choice>
              <mc:Fallback>
                <p:oleObj name="Equation" r:id="rId7" imgW="16002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4127500"/>
                        <a:ext cx="2346325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929085" y="5497108"/>
            <a:ext cx="3247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</a:rPr>
              <a:t>(with the above initial condition)</a:t>
            </a:r>
            <a:endParaRPr lang="en-US" altLang="ja-JP" dirty="0">
              <a:solidFill>
                <a:srgbClr val="C00000"/>
              </a:solidFill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618763" y="4424072"/>
            <a:ext cx="422653" cy="26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正方形/長方形 11"/>
          <p:cNvSpPr/>
          <p:nvPr/>
        </p:nvSpPr>
        <p:spPr>
          <a:xfrm>
            <a:off x="4375585" y="5550727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hlinkClick r:id="rId10"/>
              </a:rPr>
              <a:t>Y</a:t>
            </a:r>
            <a:r>
              <a:rPr lang="en-US" altLang="ja-JP" sz="1600" dirty="0">
                <a:hlinkClick r:id="rId10"/>
              </a:rPr>
              <a:t>. Tanimura, </a:t>
            </a:r>
            <a:r>
              <a:rPr lang="en-US" altLang="ja-JP" sz="1600" dirty="0" smtClean="0">
                <a:hlinkClick r:id="rId10"/>
              </a:rPr>
              <a:t>J</a:t>
            </a:r>
            <a:r>
              <a:rPr lang="en-US" altLang="ja-JP" sz="1600" dirty="0">
                <a:hlinkClick r:id="rId10"/>
              </a:rPr>
              <a:t>. Chem. Phys. </a:t>
            </a:r>
            <a:r>
              <a:rPr lang="en-US" altLang="ja-JP" sz="1600" b="1" dirty="0" smtClean="0">
                <a:hlinkClick r:id="rId10"/>
              </a:rPr>
              <a:t>141</a:t>
            </a:r>
            <a:r>
              <a:rPr lang="en-US" altLang="ja-JP" sz="1600" dirty="0" smtClean="0">
                <a:hlinkClick r:id="rId10"/>
              </a:rPr>
              <a:t>, 044114 </a:t>
            </a:r>
            <a:r>
              <a:rPr lang="en-US" altLang="ja-JP" sz="1600" dirty="0">
                <a:hlinkClick r:id="rId10"/>
              </a:rPr>
              <a:t>(2014).</a:t>
            </a:r>
            <a:endParaRPr lang="en-US" altLang="ja-JP" sz="1600" dirty="0"/>
          </a:p>
          <a:p>
            <a:r>
              <a:rPr lang="en-US" altLang="ja-JP" sz="1600" dirty="0" smtClean="0">
                <a:hlinkClick r:id="rId11"/>
              </a:rPr>
              <a:t>Y</a:t>
            </a:r>
            <a:r>
              <a:rPr lang="en-US" altLang="ja-JP" sz="1600" dirty="0">
                <a:hlinkClick r:id="rId11"/>
              </a:rPr>
              <a:t>. Tanimura</a:t>
            </a:r>
            <a:r>
              <a:rPr lang="en-US" altLang="ja-JP" sz="1600" dirty="0" smtClean="0">
                <a:hlinkClick r:id="rId11"/>
              </a:rPr>
              <a:t>, </a:t>
            </a:r>
            <a:r>
              <a:rPr lang="en-US" altLang="ja-JP" sz="1600" dirty="0">
                <a:hlinkClick r:id="rId11"/>
              </a:rPr>
              <a:t>J. Chem. Phys. </a:t>
            </a:r>
            <a:r>
              <a:rPr lang="en-US" altLang="ja-JP" sz="1600" b="1" dirty="0" smtClean="0">
                <a:hlinkClick r:id="rId11"/>
              </a:rPr>
              <a:t>142</a:t>
            </a:r>
            <a:r>
              <a:rPr lang="en-US" altLang="ja-JP" sz="1600" dirty="0" smtClean="0">
                <a:hlinkClick r:id="rId11"/>
              </a:rPr>
              <a:t>, </a:t>
            </a:r>
            <a:r>
              <a:rPr lang="en-US" altLang="ja-JP" sz="1600" dirty="0">
                <a:hlinkClick r:id="rId11"/>
              </a:rPr>
              <a:t>144110 </a:t>
            </a:r>
            <a:r>
              <a:rPr lang="en-US" altLang="ja-JP" sz="1600" dirty="0" smtClean="0">
                <a:hlinkClick r:id="rId11"/>
              </a:rPr>
              <a:t> </a:t>
            </a:r>
            <a:r>
              <a:rPr lang="en-US" altLang="ja-JP" sz="1600" dirty="0">
                <a:hlinkClick r:id="rId11"/>
              </a:rPr>
              <a:t>(2015</a:t>
            </a:r>
            <a:r>
              <a:rPr lang="en-US" altLang="ja-JP" sz="1600" dirty="0" smtClean="0">
                <a:hlinkClick r:id="rId11"/>
              </a:rPr>
              <a:t>)</a:t>
            </a:r>
            <a:r>
              <a:rPr lang="en-US" altLang="ja-JP" sz="1600" dirty="0">
                <a:hlinkClick r:id="rId11"/>
              </a:rPr>
              <a:t>.</a:t>
            </a:r>
            <a:r>
              <a:rPr lang="en-US" altLang="ja-JP" sz="1600" dirty="0" smtClean="0">
                <a:hlinkClick r:id="rId11"/>
              </a:rPr>
              <a:t> </a:t>
            </a:r>
            <a:endParaRPr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2815933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Imaginary time HEOM (</a:t>
            </a:r>
            <a:r>
              <a:rPr kumimoji="1" lang="en-US" altLang="ja-JP" i="1" dirty="0" smtClean="0"/>
              <a:t>t</a:t>
            </a:r>
            <a:r>
              <a:rPr kumimoji="1" lang="en-US" altLang="ja-JP" dirty="0" smtClean="0"/>
              <a:t>=0, </a:t>
            </a:r>
            <a:r>
              <a:rPr kumimoji="1" lang="en-US" altLang="ja-JP" dirty="0" smtClean="0">
                <a:latin typeface="Symbol" panose="05050102010706020507" pitchFamily="18" charset="2"/>
              </a:rPr>
              <a:t>t</a:t>
            </a:r>
            <a:r>
              <a:rPr lang="en-US" altLang="ja-JP" dirty="0" smtClean="0"/>
              <a:t>=1/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b</a:t>
            </a:r>
            <a:r>
              <a:rPr lang="en-US" altLang="ja-JP" dirty="0" err="1" smtClean="0"/>
              <a:t>h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w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6" name="正方形/長方形 25"/>
          <p:cNvSpPr>
            <a:spLocks noChangeArrowheads="1"/>
          </p:cNvSpPr>
          <p:nvPr/>
        </p:nvSpPr>
        <p:spPr bwMode="auto">
          <a:xfrm>
            <a:off x="519587" y="1364669"/>
            <a:ext cx="6588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ea typeface="Arial Unicode MS" panose="020B0604020202020204" pitchFamily="50" charset="-128"/>
              </a:rPr>
              <a:t>The equilibrium distribution for </a:t>
            </a:r>
            <a:r>
              <a:rPr lang="en-US" altLang="ja-JP" sz="2400" dirty="0" err="1" smtClean="0">
                <a:ea typeface="Arial Unicode MS" panose="020B0604020202020204" pitchFamily="50" charset="-128"/>
              </a:rPr>
              <a:t>Drude</a:t>
            </a:r>
            <a:r>
              <a:rPr lang="en-US" altLang="ja-JP" sz="2400" dirty="0" smtClean="0">
                <a:ea typeface="Arial Unicode MS" panose="020B0604020202020204" pitchFamily="50" charset="-128"/>
              </a:rPr>
              <a:t> spectrum</a:t>
            </a:r>
            <a:endParaRPr lang="en-US" altLang="ja-JP" sz="2400" dirty="0">
              <a:ea typeface="Arial Unicode MS" panose="020B0604020202020204" pitchFamily="50" charset="-128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/>
          </p:nvPr>
        </p:nvGraphicFramePr>
        <p:xfrm>
          <a:off x="760413" y="1922463"/>
          <a:ext cx="3338512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350" name="Equation" r:id="rId3" imgW="4673520" imgH="1117440" progId="Equation.DSMT4">
                  <p:embed/>
                </p:oleObj>
              </mc:Choice>
              <mc:Fallback>
                <p:oleObj name="Equation" r:id="rId3" imgW="4673520" imgH="1117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3" y="1922463"/>
                        <a:ext cx="3338512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/>
          </p:nvPr>
        </p:nvGraphicFramePr>
        <p:xfrm>
          <a:off x="1979711" y="2904688"/>
          <a:ext cx="6367463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351" name="Equation" r:id="rId5" imgW="8915400" imgH="1168200" progId="Equation.DSMT4">
                  <p:embed/>
                </p:oleObj>
              </mc:Choice>
              <mc:Fallback>
                <p:oleObj name="Equation" r:id="rId5" imgW="8915400" imgH="1168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1" y="2904688"/>
                        <a:ext cx="6367463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>
            <p:extLst/>
          </p:nvPr>
        </p:nvGraphicFramePr>
        <p:xfrm>
          <a:off x="2006601" y="3855267"/>
          <a:ext cx="631507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352" name="Equation" r:id="rId7" imgW="8839080" imgH="1168200" progId="Equation.DSMT4">
                  <p:embed/>
                </p:oleObj>
              </mc:Choice>
              <mc:Fallback>
                <p:oleObj name="Equation" r:id="rId7" imgW="8839080" imgH="1168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601" y="3855267"/>
                        <a:ext cx="6315075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1907704" y="2916950"/>
            <a:ext cx="6439469" cy="1875090"/>
          </a:xfrm>
          <a:prstGeom prst="rect">
            <a:avLst/>
          </a:prstGeom>
          <a:solidFill>
            <a:srgbClr val="92D050">
              <a:alpha val="31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a typeface="Arial Unicode MS" panose="020B0604020202020204" pitchFamily="50" charset="-128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792465"/>
              </p:ext>
            </p:extLst>
          </p:nvPr>
        </p:nvGraphicFramePr>
        <p:xfrm>
          <a:off x="311644" y="5641411"/>
          <a:ext cx="83915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353" name="Equation" r:id="rId9" imgW="11747160" imgH="1079280" progId="Equation.DSMT4">
                  <p:embed/>
                </p:oleObj>
              </mc:Choice>
              <mc:Fallback>
                <p:oleObj name="Equation" r:id="rId9" imgW="11747160" imgH="1079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644" y="5641411"/>
                        <a:ext cx="83915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正方形/長方形 25"/>
          <p:cNvSpPr>
            <a:spLocks noChangeArrowheads="1"/>
          </p:cNvSpPr>
          <p:nvPr/>
        </p:nvSpPr>
        <p:spPr bwMode="auto">
          <a:xfrm>
            <a:off x="493745" y="5112774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ea typeface="Arial Unicode MS" panose="020B0604020202020204" pitchFamily="50" charset="-128"/>
              </a:rPr>
              <a:t>For</a:t>
            </a:r>
            <a:endParaRPr lang="en-US" altLang="ja-JP" sz="2400" dirty="0">
              <a:ea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150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4368" y="6526"/>
            <a:ext cx="8588375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Quantum Environment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(strongly coupled &amp; </a:t>
            </a:r>
            <a:r>
              <a:rPr lang="en-US" altLang="ja-JP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nonMarkovian</a:t>
            </a:r>
            <a:r>
              <a:rPr lang="en-US" altLang="ja-JP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ja-JP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539805"/>
            <a:ext cx="2563748" cy="1628804"/>
          </a:xfrm>
          <a:prstGeom prst="rect">
            <a:avLst/>
          </a:prstGeom>
        </p:spPr>
      </p:pic>
      <p:pic>
        <p:nvPicPr>
          <p:cNvPr id="20" name="Picture 9" descr="FMO-BChl1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39" y="1753119"/>
            <a:ext cx="1328555" cy="10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0963" y="1312307"/>
            <a:ext cx="3695691" cy="175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正方形/長方形 23"/>
              <p:cNvSpPr/>
              <p:nvPr/>
            </p:nvSpPr>
            <p:spPr>
              <a:xfrm>
                <a:off x="5926901" y="2029284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3200" b="1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ja-JP" altLang="en-US" sz="3200" b="1" dirty="0">
                  <a:ea typeface="Arial Unicode MS" panose="020B0604020202020204" pitchFamily="50" charset="-128"/>
                </a:endParaRPr>
              </a:p>
            </p:txBody>
          </p:sp>
        </mc:Choice>
        <mc:Fallback xmlns="">
          <p:sp>
            <p:nvSpPr>
              <p:cNvPr id="24" name="正方形/長方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01" y="2029284"/>
                <a:ext cx="604653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9" descr="FMO-BChl1-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06" y="1849066"/>
            <a:ext cx="1079031" cy="82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179" y="1658070"/>
            <a:ext cx="1914058" cy="1392274"/>
          </a:xfrm>
          <a:prstGeom prst="rect">
            <a:avLst/>
          </a:prstGeom>
        </p:spPr>
      </p:pic>
      <p:graphicFrame>
        <p:nvGraphicFramePr>
          <p:cNvPr id="29" name="オブジェクト 28"/>
          <p:cNvGraphicFramePr>
            <a:graphicFrameLocks noChangeAspect="1"/>
          </p:cNvGraphicFramePr>
          <p:nvPr>
            <p:extLst/>
          </p:nvPr>
        </p:nvGraphicFramePr>
        <p:xfrm>
          <a:off x="1019175" y="3957638"/>
          <a:ext cx="4394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89" name="Equation" r:id="rId9" imgW="4394160" imgH="723600" progId="Equation.DSMT4">
                  <p:embed/>
                </p:oleObj>
              </mc:Choice>
              <mc:Fallback>
                <p:oleObj name="Equation" r:id="rId9" imgW="439416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3957638"/>
                        <a:ext cx="43942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テキスト ボックス 31"/>
          <p:cNvSpPr txBox="1"/>
          <p:nvPr/>
        </p:nvSpPr>
        <p:spPr>
          <a:xfrm>
            <a:off x="673215" y="3349876"/>
            <a:ext cx="232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Main system</a:t>
            </a:r>
            <a:r>
              <a:rPr kumimoji="1" lang="en-US" altLang="ja-JP" sz="2400" b="1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 A</a:t>
            </a:r>
            <a:endParaRPr kumimoji="1" lang="ja-JP" altLang="en-US" sz="2400" b="1" dirty="0">
              <a:solidFill>
                <a:srgbClr val="FF0000"/>
              </a:solidFill>
              <a:ea typeface="Arial Unicode MS" panose="020B0604020202020204" pitchFamily="50" charset="-128"/>
            </a:endParaRPr>
          </a:p>
        </p:txBody>
      </p:sp>
      <p:graphicFrame>
        <p:nvGraphicFramePr>
          <p:cNvPr id="34" name="オブジェクト 33"/>
          <p:cNvGraphicFramePr>
            <a:graphicFrameLocks noGrp="1" noChangeAspect="1"/>
          </p:cNvGraphicFramePr>
          <p:nvPr>
            <p:extLst/>
          </p:nvPr>
        </p:nvGraphicFramePr>
        <p:xfrm>
          <a:off x="809671" y="5161167"/>
          <a:ext cx="463232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90" name="Equation" r:id="rId11" imgW="2095200" imgH="507960" progId="Equation.DSMT4">
                  <p:embed/>
                </p:oleObj>
              </mc:Choice>
              <mc:Fallback>
                <p:oleObj name="Equation" r:id="rId11" imgW="2095200" imgH="50796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71" y="5161167"/>
                        <a:ext cx="463232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テキスト ボックス 34"/>
          <p:cNvSpPr txBox="1"/>
          <p:nvPr/>
        </p:nvSpPr>
        <p:spPr>
          <a:xfrm>
            <a:off x="676549" y="4866332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2060"/>
                </a:solidFill>
                <a:ea typeface="Arial Unicode MS" panose="020B0604020202020204" pitchFamily="50" charset="-128"/>
              </a:rPr>
              <a:t>Bath system</a:t>
            </a:r>
            <a:r>
              <a:rPr kumimoji="1" lang="en-US" altLang="ja-JP" sz="2400" b="1" dirty="0" smtClean="0">
                <a:solidFill>
                  <a:srgbClr val="002060"/>
                </a:solidFill>
                <a:ea typeface="Arial Unicode MS" panose="020B0604020202020204" pitchFamily="50" charset="-128"/>
              </a:rPr>
              <a:t> </a:t>
            </a:r>
            <a:r>
              <a:rPr lang="en-US" altLang="ja-JP" sz="2400" b="1" dirty="0">
                <a:solidFill>
                  <a:srgbClr val="002060"/>
                </a:solidFill>
                <a:ea typeface="Arial Unicode MS" panose="020B0604020202020204" pitchFamily="50" charset="-128"/>
              </a:rPr>
              <a:t>B</a:t>
            </a:r>
            <a:endParaRPr kumimoji="1" lang="ja-JP" altLang="en-US" sz="2400" b="1" dirty="0">
              <a:solidFill>
                <a:srgbClr val="002060"/>
              </a:solidFill>
              <a:ea typeface="Arial Unicode MS" panose="020B060402020202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926901" y="6021288"/>
            <a:ext cx="3133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>
                <a:ea typeface="Arial Unicode MS" panose="020B0604020202020204" pitchFamily="50" charset="-128"/>
              </a:rPr>
              <a:t>Valleau</a:t>
            </a:r>
            <a:r>
              <a:rPr lang="en-US" altLang="ja-JP" dirty="0" smtClean="0">
                <a:ea typeface="Arial Unicode MS" panose="020B0604020202020204" pitchFamily="50" charset="-128"/>
              </a:rPr>
              <a:t>, </a:t>
            </a:r>
            <a:r>
              <a:rPr lang="en-US" altLang="ja-JP" dirty="0" err="1" smtClean="0">
                <a:ea typeface="Arial Unicode MS" panose="020B0604020202020204" pitchFamily="50" charset="-128"/>
              </a:rPr>
              <a:t>Eisfeld</a:t>
            </a:r>
            <a:r>
              <a:rPr lang="en-US" altLang="ja-JP" dirty="0" smtClean="0">
                <a:ea typeface="Arial Unicode MS" panose="020B0604020202020204" pitchFamily="50" charset="-128"/>
              </a:rPr>
              <a:t>, </a:t>
            </a:r>
            <a:r>
              <a:rPr lang="en-US" altLang="ja-JP" dirty="0" err="1" smtClean="0">
                <a:ea typeface="Arial Unicode MS" panose="020B0604020202020204" pitchFamily="50" charset="-128"/>
              </a:rPr>
              <a:t>Aspuru-Guzik</a:t>
            </a:r>
            <a:r>
              <a:rPr lang="en-US" altLang="ja-JP" dirty="0" smtClean="0">
                <a:ea typeface="Arial Unicode MS" panose="020B0604020202020204" pitchFamily="50" charset="-128"/>
              </a:rPr>
              <a:t>, JCP(2012)</a:t>
            </a:r>
            <a:endParaRPr lang="ja-JP" altLang="en-US" dirty="0">
              <a:ea typeface="Arial Unicode MS" panose="020B0604020202020204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02237" y="3965351"/>
            <a:ext cx="3087082" cy="2034458"/>
          </a:xfrm>
          <a:prstGeom prst="rect">
            <a:avLst/>
          </a:prstGeom>
        </p:spPr>
      </p:pic>
      <p:graphicFrame>
        <p:nvGraphicFramePr>
          <p:cNvPr id="19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743111521"/>
              </p:ext>
            </p:extLst>
          </p:nvPr>
        </p:nvGraphicFramePr>
        <p:xfrm>
          <a:off x="6166318" y="3368471"/>
          <a:ext cx="2158920" cy="59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91" name="Equation" r:id="rId14" imgW="2158920" imgH="596880" progId="Equation.DSMT4">
                  <p:embed/>
                </p:oleObj>
              </mc:Choice>
              <mc:Fallback>
                <p:oleObj name="Equation" r:id="rId14" imgW="215892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6318" y="3368471"/>
                        <a:ext cx="2158920" cy="596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2370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4"/>
          <p:cNvGraphicFramePr>
            <a:graphicFrameLocks noChangeAspect="1"/>
          </p:cNvGraphicFramePr>
          <p:nvPr>
            <p:extLst/>
          </p:nvPr>
        </p:nvGraphicFramePr>
        <p:xfrm>
          <a:off x="833364" y="1493312"/>
          <a:ext cx="7188200" cy="328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6736" name="Equation" r:id="rId3" imgW="10058400" imgH="4597200" progId="Equation.DSMT4">
                  <p:embed/>
                </p:oleObj>
              </mc:Choice>
              <mc:Fallback>
                <p:oleObj name="Equation" r:id="rId3" imgW="10058400" imgH="459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364" y="1493312"/>
                        <a:ext cx="7188200" cy="328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正方形/長方形 25"/>
          <p:cNvSpPr>
            <a:spLocks noChangeArrowheads="1"/>
          </p:cNvSpPr>
          <p:nvPr/>
        </p:nvSpPr>
        <p:spPr bwMode="auto">
          <a:xfrm>
            <a:off x="539552" y="385271"/>
            <a:ext cx="61736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Imaginary-time HEOM (definite integrals)</a:t>
            </a:r>
            <a:endParaRPr lang="en-US" altLang="ja-JP" sz="2800" dirty="0"/>
          </a:p>
        </p:txBody>
      </p:sp>
      <p:sp>
        <p:nvSpPr>
          <p:cNvPr id="6" name="正方形/長方形 5"/>
          <p:cNvSpPr/>
          <p:nvPr/>
        </p:nvSpPr>
        <p:spPr>
          <a:xfrm>
            <a:off x="4042516" y="1367745"/>
            <a:ext cx="4351237" cy="3410105"/>
          </a:xfrm>
          <a:prstGeom prst="rect">
            <a:avLst/>
          </a:prstGeom>
          <a:solidFill>
            <a:srgbClr val="92D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/>
          </p:nvPr>
        </p:nvGraphicFramePr>
        <p:xfrm>
          <a:off x="4616190" y="5297464"/>
          <a:ext cx="167798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6737" name="Equation" r:id="rId5" imgW="2349360" imgH="583920" progId="Equation.DSMT4">
                  <p:embed/>
                </p:oleObj>
              </mc:Choice>
              <mc:Fallback>
                <p:oleObj name="Equation" r:id="rId5" imgW="234936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6190" y="5297464"/>
                        <a:ext cx="1677988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正方形/長方形 25"/>
          <p:cNvSpPr>
            <a:spLocks noChangeArrowheads="1"/>
          </p:cNvSpPr>
          <p:nvPr/>
        </p:nvSpPr>
        <p:spPr bwMode="auto">
          <a:xfrm>
            <a:off x="6481206" y="5256487"/>
            <a:ext cx="15403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for large </a:t>
            </a:r>
            <a:r>
              <a:rPr lang="en-US" altLang="ja-JP" sz="2400" i="1" dirty="0" smtClean="0"/>
              <a:t>m</a:t>
            </a:r>
            <a:endParaRPr lang="en-US" altLang="ja-JP" sz="2400" dirty="0"/>
          </a:p>
        </p:txBody>
      </p:sp>
      <p:sp>
        <p:nvSpPr>
          <p:cNvPr id="2" name="正方形/長方形 1"/>
          <p:cNvSpPr/>
          <p:nvPr/>
        </p:nvSpPr>
        <p:spPr>
          <a:xfrm>
            <a:off x="755576" y="5297464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ja-JP" altLang="ja-JP" dirty="0" smtClean="0" bmk="">
                <a:cs typeface="Times New Roman" pitchFamily="18" charset="0"/>
              </a:rPr>
              <a:t>Tanimura</a:t>
            </a:r>
            <a:r>
              <a:rPr lang="ja-JP" altLang="ja-JP" dirty="0" bmk="">
                <a:cs typeface="Times New Roman" pitchFamily="18" charset="0"/>
              </a:rPr>
              <a:t>: </a:t>
            </a:r>
            <a:r>
              <a:rPr lang="en-US" altLang="ja-JP" dirty="0" bmk="">
                <a:cs typeface="Times New Roman" pitchFamily="18" charset="0"/>
                <a:hlinkClick r:id="rId7"/>
              </a:rPr>
              <a:t>JCP</a:t>
            </a:r>
            <a:r>
              <a:rPr lang="ja-JP" altLang="ja-JP" dirty="0" bmk="">
                <a:cs typeface="Times New Roman" pitchFamily="18" charset="0"/>
                <a:hlinkClick r:id="rId7"/>
              </a:rPr>
              <a:t>1</a:t>
            </a:r>
            <a:r>
              <a:rPr lang="en-US" altLang="ja-JP" dirty="0" bmk="">
                <a:cs typeface="Times New Roman" pitchFamily="18" charset="0"/>
                <a:hlinkClick r:id="rId7"/>
              </a:rPr>
              <a:t>41, 044114</a:t>
            </a:r>
            <a:r>
              <a:rPr lang="ja-JP" altLang="ja-JP" dirty="0" bmk="">
                <a:cs typeface="Times New Roman" pitchFamily="18" charset="0"/>
                <a:hlinkClick r:id="rId7"/>
              </a:rPr>
              <a:t> (</a:t>
            </a:r>
            <a:r>
              <a:rPr lang="en-US" altLang="ja-JP" dirty="0" bmk="">
                <a:cs typeface="Times New Roman" pitchFamily="18" charset="0"/>
                <a:hlinkClick r:id="rId7"/>
              </a:rPr>
              <a:t>2014</a:t>
            </a:r>
            <a:r>
              <a:rPr lang="ja-JP" altLang="ja-JP" dirty="0" bmk="">
                <a:cs typeface="Times New Roman" pitchFamily="18" charset="0"/>
                <a:hlinkClick r:id="rId7"/>
              </a:rPr>
              <a:t>)</a:t>
            </a:r>
            <a:r>
              <a:rPr lang="ja-JP" altLang="ja-JP" dirty="0" bmk="">
                <a:cs typeface="Times New Roman" pitchFamily="18" charset="0"/>
              </a:rPr>
              <a:t>.</a:t>
            </a:r>
            <a:endParaRPr lang="en-US" altLang="ja-JP" dirty="0" bmk=""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/>
              <a:t>Tanimura</a:t>
            </a:r>
            <a:r>
              <a:rPr lang="en-US" altLang="ja-JP" dirty="0"/>
              <a:t>,</a:t>
            </a:r>
            <a:r>
              <a:rPr lang="en-US" altLang="ja-JP" i="1" dirty="0"/>
              <a:t> </a:t>
            </a:r>
            <a:r>
              <a:rPr lang="en-US" altLang="ja-JP" dirty="0">
                <a:hlinkClick r:id="rId8"/>
              </a:rPr>
              <a:t>JCP 142, 144110 </a:t>
            </a:r>
            <a:r>
              <a:rPr lang="en-US" altLang="ja-JP" dirty="0" smtClean="0">
                <a:hlinkClick r:id="rId8"/>
              </a:rPr>
              <a:t>(</a:t>
            </a:r>
            <a:r>
              <a:rPr lang="en-US" altLang="ja-JP" dirty="0">
                <a:hlinkClick r:id="rId8"/>
              </a:rPr>
              <a:t>2015)</a:t>
            </a:r>
            <a:r>
              <a:rPr lang="en-US" altLang="ja-JP" dirty="0"/>
              <a:t> </a:t>
            </a:r>
            <a:endParaRPr lang="ja-JP" altLang="en-US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ja-JP" dirty="0" bmk=""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ja-JP" altLang="ja-JP" sz="1400" dirty="0" bmk="">
                <a:latin typeface="Times New Roman" pitchFamily="18" charset="0"/>
                <a:cs typeface="Times New Roman" pitchFamily="18" charset="0"/>
              </a:rPr>
              <a:t> </a:t>
            </a:r>
            <a:endParaRPr lang="ja-JP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13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7255" y="127825"/>
            <a:ext cx="5706913" cy="11430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>
                <a:solidFill>
                  <a:srgbClr val="C00000"/>
                </a:solidFill>
              </a:rPr>
              <a:t>Thermodynamic variables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graphicFrame>
        <p:nvGraphicFramePr>
          <p:cNvPr id="3" name="オブジェクト 2"/>
          <p:cNvGraphicFramePr>
            <a:graphicFrameLocks noGrp="1" noChangeAspect="1"/>
          </p:cNvGraphicFramePr>
          <p:nvPr>
            <p:extLst/>
          </p:nvPr>
        </p:nvGraphicFramePr>
        <p:xfrm>
          <a:off x="4306483" y="1352334"/>
          <a:ext cx="2722562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675" name="Equation" r:id="rId3" imgW="1231560" imgH="279360" progId="Equation.DSMT4">
                  <p:embed/>
                </p:oleObj>
              </mc:Choice>
              <mc:Fallback>
                <p:oleObj name="Equation" r:id="rId3" imgW="1231560" imgH="27936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6483" y="1352334"/>
                        <a:ext cx="2722562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15"/>
          <p:cNvSpPr txBox="1">
            <a:spLocks noChangeArrowheads="1"/>
          </p:cNvSpPr>
          <p:nvPr/>
        </p:nvSpPr>
        <p:spPr bwMode="auto">
          <a:xfrm>
            <a:off x="882510" y="1379760"/>
            <a:ext cx="29626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</a:rPr>
              <a:t>Partition function:</a:t>
            </a:r>
            <a:endParaRPr lang="ja-JP" altLang="en-US" sz="2800" dirty="0">
              <a:solidFill>
                <a:srgbClr val="0066FF"/>
              </a:solidFill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5" name="オブジェクト 4"/>
          <p:cNvGraphicFramePr>
            <a:graphicFrameLocks noGrp="1" noChangeAspect="1"/>
          </p:cNvGraphicFramePr>
          <p:nvPr>
            <p:extLst/>
          </p:nvPr>
        </p:nvGraphicFramePr>
        <p:xfrm>
          <a:off x="4266355" y="1991146"/>
          <a:ext cx="23574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676" name="Equation" r:id="rId5" imgW="1066680" imgH="419040" progId="Equation.DSMT4">
                  <p:embed/>
                </p:oleObj>
              </mc:Choice>
              <mc:Fallback>
                <p:oleObj name="Equation" r:id="rId5" imgW="1066680" imgH="4190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6355" y="1991146"/>
                        <a:ext cx="2357437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15"/>
          <p:cNvSpPr txBox="1">
            <a:spLocks noChangeArrowheads="1"/>
          </p:cNvSpPr>
          <p:nvPr/>
        </p:nvSpPr>
        <p:spPr bwMode="auto">
          <a:xfrm>
            <a:off x="886800" y="2135656"/>
            <a:ext cx="23439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 Unicode MS"/>
                <a:ea typeface="Arial Unicode MS"/>
                <a:cs typeface="Arial Unicode MS"/>
              </a:rPr>
              <a:t>Free Energy:</a:t>
            </a:r>
            <a:endParaRPr lang="ja-JP" altLang="en-US" sz="2800" dirty="0"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7" name="オブジェクト 6"/>
          <p:cNvGraphicFramePr>
            <a:graphicFrameLocks noGrp="1" noChangeAspect="1"/>
          </p:cNvGraphicFramePr>
          <p:nvPr>
            <p:extLst/>
          </p:nvPr>
        </p:nvGraphicFramePr>
        <p:xfrm>
          <a:off x="4231705" y="2839499"/>
          <a:ext cx="2328862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677" name="Equation" r:id="rId7" imgW="1054080" imgH="431640" progId="Equation.DSMT4">
                  <p:embed/>
                </p:oleObj>
              </mc:Choice>
              <mc:Fallback>
                <p:oleObj name="Equation" r:id="rId7" imgW="1054080" imgH="4316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1705" y="2839499"/>
                        <a:ext cx="2328862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15"/>
          <p:cNvSpPr txBox="1">
            <a:spLocks noChangeArrowheads="1"/>
          </p:cNvSpPr>
          <p:nvPr/>
        </p:nvSpPr>
        <p:spPr bwMode="auto">
          <a:xfrm>
            <a:off x="925385" y="3012732"/>
            <a:ext cx="1523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chemeClr val="accent4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</a:rPr>
              <a:t>Entropy:</a:t>
            </a:r>
            <a:endParaRPr lang="ja-JP" altLang="en-US" sz="2800" dirty="0">
              <a:solidFill>
                <a:schemeClr val="accent4">
                  <a:lumMod val="75000"/>
                </a:schemeClr>
              </a:solidFill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9" name="オブジェクト 8"/>
          <p:cNvGraphicFramePr>
            <a:graphicFrameLocks noGrp="1" noChangeAspect="1"/>
          </p:cNvGraphicFramePr>
          <p:nvPr>
            <p:extLst/>
          </p:nvPr>
        </p:nvGraphicFramePr>
        <p:xfrm>
          <a:off x="4231705" y="3854877"/>
          <a:ext cx="2946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678" name="Equation" r:id="rId9" imgW="1333440" imgH="431640" progId="Equation.DSMT4">
                  <p:embed/>
                </p:oleObj>
              </mc:Choice>
              <mc:Fallback>
                <p:oleObj name="Equation" r:id="rId9" imgW="1333440" imgH="4316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1705" y="3854877"/>
                        <a:ext cx="29464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15"/>
          <p:cNvSpPr txBox="1">
            <a:spLocks noChangeArrowheads="1"/>
          </p:cNvSpPr>
          <p:nvPr/>
        </p:nvSpPr>
        <p:spPr bwMode="auto">
          <a:xfrm>
            <a:off x="949811" y="4006111"/>
            <a:ext cx="27238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Internal Energy:</a:t>
            </a:r>
            <a:endParaRPr lang="ja-JP" altLang="en-US" sz="2800" dirty="0"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11" name="オブジェクト 10"/>
          <p:cNvGraphicFramePr>
            <a:graphicFrameLocks noGrp="1" noChangeAspect="1"/>
          </p:cNvGraphicFramePr>
          <p:nvPr>
            <p:extLst/>
          </p:nvPr>
        </p:nvGraphicFramePr>
        <p:xfrm>
          <a:off x="4182217" y="4846201"/>
          <a:ext cx="244157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679" name="Equation" r:id="rId11" imgW="1104840" imgH="431640" progId="Equation.DSMT4">
                  <p:embed/>
                </p:oleObj>
              </mc:Choice>
              <mc:Fallback>
                <p:oleObj name="Equation" r:id="rId11" imgW="1104840" imgH="4316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2217" y="4846201"/>
                        <a:ext cx="2441575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949811" y="5021697"/>
            <a:ext cx="24625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 Unicode MS"/>
                <a:ea typeface="Arial Unicode MS"/>
                <a:cs typeface="Arial Unicode MS"/>
              </a:rPr>
              <a:t>Heat capacity:</a:t>
            </a:r>
            <a:endParaRPr lang="ja-JP" altLang="en-US" sz="2800" dirty="0"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13" name="オブジェクト 12"/>
          <p:cNvGraphicFramePr>
            <a:graphicFrameLocks noGrp="1" noChangeAspect="1"/>
          </p:cNvGraphicFramePr>
          <p:nvPr>
            <p:extLst/>
          </p:nvPr>
        </p:nvGraphicFramePr>
        <p:xfrm>
          <a:off x="4231705" y="5662455"/>
          <a:ext cx="16541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680" name="Equation" r:id="rId13" imgW="749160" imgH="406080" progId="Equation.DSMT4">
                  <p:embed/>
                </p:oleObj>
              </mc:Choice>
              <mc:Fallback>
                <p:oleObj name="Equation" r:id="rId13" imgW="749160" imgH="40608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1705" y="5662455"/>
                        <a:ext cx="16541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5"/>
          <p:cNvSpPr txBox="1">
            <a:spLocks noChangeArrowheads="1"/>
          </p:cNvSpPr>
          <p:nvPr/>
        </p:nvSpPr>
        <p:spPr bwMode="auto">
          <a:xfrm>
            <a:off x="1032484" y="5861579"/>
            <a:ext cx="8111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Susceptibility:                                 </a:t>
            </a:r>
            <a:r>
              <a:rPr lang="en-US" altLang="ja-JP" sz="2800" dirty="0" smtClean="0">
                <a:latin typeface="Arial Unicode MS"/>
                <a:ea typeface="Arial Unicode MS"/>
                <a:cs typeface="Arial Unicode MS"/>
              </a:rPr>
              <a:t>(for                ) </a:t>
            </a:r>
            <a:endParaRPr lang="ja-JP" altLang="en-US" sz="2800" dirty="0"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15" name="オブジェクト 14"/>
          <p:cNvGraphicFramePr>
            <a:graphicFrameLocks noGrp="1" noChangeAspect="1"/>
          </p:cNvGraphicFramePr>
          <p:nvPr>
            <p:extLst/>
          </p:nvPr>
        </p:nvGraphicFramePr>
        <p:xfrm>
          <a:off x="7178105" y="5942852"/>
          <a:ext cx="14287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681" name="Equation" r:id="rId15" imgW="647640" imgH="228600" progId="Equation.DSMT4">
                  <p:embed/>
                </p:oleObj>
              </mc:Choice>
              <mc:Fallback>
                <p:oleObj name="Equation" r:id="rId15" imgW="647640" imgH="2286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105" y="5942852"/>
                        <a:ext cx="14287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655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15"/>
          <p:cNvSpPr txBox="1">
            <a:spLocks noChangeArrowheads="1"/>
          </p:cNvSpPr>
          <p:nvPr/>
        </p:nvSpPr>
        <p:spPr bwMode="auto">
          <a:xfrm>
            <a:off x="628332" y="210335"/>
            <a:ext cx="39212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 Unicode MS"/>
                <a:ea typeface="Arial Unicode MS"/>
                <a:cs typeface="Arial Unicode MS"/>
              </a:rPr>
              <a:t>For Spin-Boson system</a:t>
            </a:r>
            <a:endParaRPr lang="ja-JP" altLang="en-US" sz="2800" dirty="0"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5" name="オブジェクト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892148636"/>
              </p:ext>
            </p:extLst>
          </p:nvPr>
        </p:nvGraphicFramePr>
        <p:xfrm>
          <a:off x="4787471" y="233191"/>
          <a:ext cx="247015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66" name="Equation" r:id="rId3" imgW="1117440" imgH="253800" progId="Equation.DSMT4">
                  <p:embed/>
                </p:oleObj>
              </mc:Choice>
              <mc:Fallback>
                <p:oleObj name="Equation" r:id="rId3" imgW="1117440" imgH="2538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471" y="233191"/>
                        <a:ext cx="247015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539552" y="5733301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</a:rPr>
              <a:t>Dashed curves represent bath-less cases</a:t>
            </a:r>
            <a:endParaRPr lang="ja-JP" altLang="en-US" dirty="0">
              <a:solidFill>
                <a:srgbClr val="0066FF"/>
              </a:solidFill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8" name="オブジェクト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0787706"/>
              </p:ext>
            </p:extLst>
          </p:nvPr>
        </p:nvGraphicFramePr>
        <p:xfrm>
          <a:off x="7481804" y="298601"/>
          <a:ext cx="1011238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67" name="Equation" r:id="rId5" imgW="457200" imgH="253800" progId="Equation.DSMT4">
                  <p:embed/>
                </p:oleObj>
              </mc:Choice>
              <mc:Fallback>
                <p:oleObj name="Equation" r:id="rId5" imgW="457200" imgH="2538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1804" y="298601"/>
                        <a:ext cx="1011238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31168242"/>
              </p:ext>
            </p:extLst>
          </p:nvPr>
        </p:nvGraphicFramePr>
        <p:xfrm>
          <a:off x="6489975" y="5649068"/>
          <a:ext cx="785813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68" name="Equation" r:id="rId7" imgW="355320" imgH="164880" progId="Equation.DSMT4">
                  <p:embed/>
                </p:oleObj>
              </mc:Choice>
              <mc:Fallback>
                <p:oleObj name="Equation" r:id="rId7" imgW="355320" imgH="16488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9975" y="5649068"/>
                        <a:ext cx="785813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2679735"/>
              </p:ext>
            </p:extLst>
          </p:nvPr>
        </p:nvGraphicFramePr>
        <p:xfrm>
          <a:off x="5230723" y="5633864"/>
          <a:ext cx="9271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69" name="Equation" r:id="rId9" imgW="419040" imgH="228600" progId="Equation.DSMT4">
                  <p:embed/>
                </p:oleObj>
              </mc:Choice>
              <mc:Fallback>
                <p:oleObj name="Equation" r:id="rId9" imgW="419040" imgH="2286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723" y="5633864"/>
                        <a:ext cx="92710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059169" cy="4437112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043608" y="6199465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ja-JP" altLang="ja-JP" dirty="0" smtClean="0" bmk="">
                <a:cs typeface="Times New Roman" pitchFamily="18" charset="0"/>
              </a:rPr>
              <a:t>Tanimura</a:t>
            </a:r>
            <a:r>
              <a:rPr lang="ja-JP" altLang="ja-JP" dirty="0" bmk="">
                <a:cs typeface="Times New Roman" pitchFamily="18" charset="0"/>
              </a:rPr>
              <a:t>: </a:t>
            </a:r>
            <a:r>
              <a:rPr lang="en-US" altLang="ja-JP" dirty="0" smtClean="0" bmk="">
                <a:cs typeface="Times New Roman" pitchFamily="18" charset="0"/>
                <a:hlinkClick r:id="rId12"/>
              </a:rPr>
              <a:t>JCP</a:t>
            </a:r>
            <a:r>
              <a:rPr lang="ja-JP" altLang="en-US" dirty="0" smtClean="0" bmk="">
                <a:cs typeface="Times New Roman" pitchFamily="18" charset="0"/>
                <a:hlinkClick r:id="rId12"/>
              </a:rPr>
              <a:t> </a:t>
            </a:r>
            <a:r>
              <a:rPr lang="ja-JP" altLang="ja-JP" dirty="0" smtClean="0" bmk="">
                <a:cs typeface="Times New Roman" pitchFamily="18" charset="0"/>
                <a:hlinkClick r:id="rId12"/>
              </a:rPr>
              <a:t>1</a:t>
            </a:r>
            <a:r>
              <a:rPr lang="en-US" altLang="ja-JP" dirty="0" smtClean="0" bmk="">
                <a:cs typeface="Times New Roman" pitchFamily="18" charset="0"/>
                <a:hlinkClick r:id="rId12"/>
              </a:rPr>
              <a:t>41</a:t>
            </a:r>
            <a:r>
              <a:rPr lang="en-US" altLang="ja-JP" dirty="0" bmk="">
                <a:cs typeface="Times New Roman" pitchFamily="18" charset="0"/>
                <a:hlinkClick r:id="rId12"/>
              </a:rPr>
              <a:t>, 044114</a:t>
            </a:r>
            <a:r>
              <a:rPr lang="ja-JP" altLang="ja-JP" dirty="0" bmk="">
                <a:cs typeface="Times New Roman" pitchFamily="18" charset="0"/>
                <a:hlinkClick r:id="rId12"/>
              </a:rPr>
              <a:t> (</a:t>
            </a:r>
            <a:r>
              <a:rPr lang="en-US" altLang="ja-JP" dirty="0" bmk="">
                <a:cs typeface="Times New Roman" pitchFamily="18" charset="0"/>
                <a:hlinkClick r:id="rId12"/>
              </a:rPr>
              <a:t>2014</a:t>
            </a:r>
            <a:r>
              <a:rPr lang="ja-JP" altLang="ja-JP" dirty="0" bmk="">
                <a:cs typeface="Times New Roman" pitchFamily="18" charset="0"/>
                <a:hlinkClick r:id="rId12"/>
              </a:rPr>
              <a:t>)</a:t>
            </a:r>
            <a:r>
              <a:rPr lang="ja-JP" altLang="ja-JP" dirty="0" bmk="">
                <a:cs typeface="Times New Roman" pitchFamily="18" charset="0"/>
              </a:rPr>
              <a:t>.</a:t>
            </a:r>
            <a:endParaRPr lang="en-US" altLang="ja-JP" dirty="0" bmk=""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/>
              <a:t>Tanimura</a:t>
            </a:r>
            <a:r>
              <a:rPr lang="en-US" altLang="ja-JP" dirty="0"/>
              <a:t>,</a:t>
            </a:r>
            <a:r>
              <a:rPr lang="en-US" altLang="ja-JP" i="1" dirty="0"/>
              <a:t> </a:t>
            </a:r>
            <a:r>
              <a:rPr lang="en-US" altLang="ja-JP" dirty="0">
                <a:hlinkClick r:id="rId13"/>
              </a:rPr>
              <a:t>JCP 142, 144110 </a:t>
            </a:r>
            <a:r>
              <a:rPr lang="en-US" altLang="ja-JP" dirty="0" smtClean="0">
                <a:hlinkClick r:id="rId13"/>
              </a:rPr>
              <a:t>(</a:t>
            </a:r>
            <a:r>
              <a:rPr lang="en-US" altLang="ja-JP" dirty="0">
                <a:hlinkClick r:id="rId13"/>
              </a:rPr>
              <a:t>2015)</a:t>
            </a:r>
            <a:r>
              <a:rPr lang="en-US" altLang="ja-JP" dirty="0"/>
              <a:t> </a:t>
            </a:r>
            <a:endParaRPr lang="ja-JP" altLang="en-US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ja-JP" dirty="0" bmk=""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ja-JP" altLang="ja-JP" sz="1400" dirty="0" bmk="">
                <a:latin typeface="Times New Roman" pitchFamily="18" charset="0"/>
                <a:cs typeface="Times New Roman" pitchFamily="18" charset="0"/>
              </a:rPr>
              <a:t> </a:t>
            </a:r>
            <a:endParaRPr lang="ja-JP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 2"/>
          <p:cNvSpPr>
            <a:spLocks noGrp="1"/>
          </p:cNvSpPr>
          <p:nvPr>
            <p:ph idx="1"/>
          </p:nvPr>
        </p:nvSpPr>
        <p:spPr>
          <a:xfrm>
            <a:off x="285720" y="939855"/>
            <a:ext cx="9758888" cy="5143536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ja-JP" dirty="0" smtClean="0"/>
          </a:p>
          <a:p>
            <a:pPr marL="571500" indent="-571500">
              <a:buFont typeface="Arial" charset="0"/>
              <a:buAutoNum type="romanLcParenR"/>
            </a:pPr>
            <a:r>
              <a:rPr lang="en-US" altLang="ja-JP" dirty="0">
                <a:solidFill>
                  <a:srgbClr val="FF0000"/>
                </a:solidFill>
              </a:rPr>
              <a:t>Fluctuation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(heating)</a:t>
            </a:r>
          </a:p>
          <a:p>
            <a:pPr marL="571500" indent="-571500">
              <a:buAutoNum type="romanLcParenR"/>
            </a:pPr>
            <a:r>
              <a:rPr lang="en-US" altLang="ja-JP" dirty="0" smtClean="0">
                <a:solidFill>
                  <a:srgbClr val="0066FF"/>
                </a:solidFill>
              </a:rPr>
              <a:t>Dissipation</a:t>
            </a:r>
            <a:r>
              <a:rPr lang="ja-JP" altLang="en-US" dirty="0" smtClean="0">
                <a:solidFill>
                  <a:srgbClr val="0066FF"/>
                </a:solidFill>
              </a:rPr>
              <a:t> </a:t>
            </a:r>
            <a:r>
              <a:rPr lang="en-US" altLang="ja-JP" dirty="0" smtClean="0">
                <a:solidFill>
                  <a:srgbClr val="0066FF"/>
                </a:solidFill>
              </a:rPr>
              <a:t>(relaxation)</a:t>
            </a:r>
          </a:p>
          <a:p>
            <a:pPr>
              <a:buNone/>
            </a:pPr>
            <a:endParaRPr lang="en-US" altLang="ja-JP" sz="9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FFC000"/>
                </a:solidFill>
              </a:rPr>
              <a:t>iii) Static system-bath coherence</a:t>
            </a:r>
            <a:r>
              <a:rPr lang="ja-JP" altLang="en-US" dirty="0">
                <a:solidFill>
                  <a:srgbClr val="FFC000"/>
                </a:solidFill>
              </a:rPr>
              <a:t> </a:t>
            </a:r>
            <a:r>
              <a:rPr lang="en-US" altLang="ja-JP" sz="2800" dirty="0" smtClean="0"/>
              <a:t>(entanglement)</a:t>
            </a:r>
          </a:p>
          <a:p>
            <a:pPr>
              <a:buNone/>
            </a:pPr>
            <a:endParaRPr lang="en-US" altLang="ja-JP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7030A0"/>
                </a:solidFill>
              </a:rPr>
              <a:t>iv) Dynamical system-bath coherence </a:t>
            </a:r>
            <a:r>
              <a:rPr lang="en-US" altLang="ja-JP" sz="2800" dirty="0" smtClean="0"/>
              <a:t>(entanglement)</a:t>
            </a:r>
          </a:p>
          <a:p>
            <a:pPr>
              <a:buNone/>
            </a:pPr>
            <a:r>
              <a:rPr lang="ja-JP" altLang="en-US" sz="2400" dirty="0" smtClean="0"/>
              <a:t>　</a:t>
            </a:r>
            <a:r>
              <a:rPr lang="en-US" altLang="ja-JP" sz="2400" dirty="0"/>
              <a:t>R</a:t>
            </a:r>
            <a:r>
              <a:rPr lang="en-US" altLang="ja-JP" sz="2400" dirty="0" smtClean="0"/>
              <a:t>eveals only through non-linear response function</a:t>
            </a:r>
            <a:r>
              <a:rPr lang="ja-JP" altLang="en-US" sz="2400" dirty="0" smtClean="0"/>
              <a:t>　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sz="2400" b="1" dirty="0" smtClean="0">
              <a:solidFill>
                <a:srgbClr val="FF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Four important effects of the </a:t>
            </a:r>
            <a:r>
              <a:rPr lang="en-US" altLang="ja-JP" dirty="0"/>
              <a:t>bath</a:t>
            </a:r>
            <a:br>
              <a:rPr lang="en-US" altLang="ja-JP" dirty="0"/>
            </a:br>
            <a:r>
              <a:rPr lang="en-US" altLang="ja-JP" sz="2000" dirty="0"/>
              <a:t>(non-Markovian tests; </a:t>
            </a:r>
            <a:r>
              <a:rPr lang="en-US" altLang="ja-JP" sz="2000" dirty="0">
                <a:solidFill>
                  <a:srgbClr val="0070C0"/>
                </a:solidFill>
                <a:hlinkClick r:id="rId3"/>
              </a:rPr>
              <a:t>Tanimura, JCP </a:t>
            </a:r>
            <a:r>
              <a:rPr lang="en-US" altLang="ja-JP" sz="2000" b="1" dirty="0">
                <a:solidFill>
                  <a:srgbClr val="0070C0"/>
                </a:solidFill>
                <a:hlinkClick r:id="rId3"/>
              </a:rPr>
              <a:t>142</a:t>
            </a:r>
            <a:r>
              <a:rPr lang="en-US" altLang="ja-JP" sz="2000" dirty="0">
                <a:solidFill>
                  <a:srgbClr val="0070C0"/>
                </a:solidFill>
                <a:hlinkClick r:id="rId3"/>
              </a:rPr>
              <a:t>, 144110 (2015).</a:t>
            </a:r>
            <a:r>
              <a:rPr lang="en-US" altLang="ja-JP" sz="2000" dirty="0">
                <a:hlinkClick r:id="rId3"/>
              </a:rPr>
              <a:t>)</a:t>
            </a:r>
            <a:endParaRPr kumimoji="1" lang="ja-JP" altLang="en-US" sz="2000" dirty="0"/>
          </a:p>
        </p:txBody>
      </p:sp>
      <p:sp>
        <p:nvSpPr>
          <p:cNvPr id="8" name="右中かっこ 7"/>
          <p:cNvSpPr/>
          <p:nvPr/>
        </p:nvSpPr>
        <p:spPr>
          <a:xfrm>
            <a:off x="4929190" y="1654235"/>
            <a:ext cx="500066" cy="85725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00662" y="1571397"/>
            <a:ext cx="3643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Balanced at equilibrium state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fluctuation-dissipation theorem</a:t>
            </a:r>
          </a:p>
          <a:p>
            <a:r>
              <a:rPr lang="en-US" altLang="ja-JP" sz="2000" dirty="0" smtClean="0">
                <a:solidFill>
                  <a:srgbClr val="0066FF"/>
                </a:solidFill>
              </a:rPr>
              <a:t>(positivity problem)</a:t>
            </a:r>
          </a:p>
        </p:txBody>
      </p:sp>
      <p:graphicFrame>
        <p:nvGraphicFramePr>
          <p:cNvPr id="5061639" name="Object 7"/>
          <p:cNvGraphicFramePr>
            <a:graphicFrameLocks noChangeAspect="1"/>
          </p:cNvGraphicFramePr>
          <p:nvPr>
            <p:extLst/>
          </p:nvPr>
        </p:nvGraphicFramePr>
        <p:xfrm>
          <a:off x="2039938" y="3522663"/>
          <a:ext cx="3681412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090" name="Equation" r:id="rId4" imgW="3797280" imgH="469800" progId="Equation.DSMT4">
                  <p:embed/>
                </p:oleObj>
              </mc:Choice>
              <mc:Fallback>
                <p:oleObj name="Equation" r:id="rId4" imgW="37972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3522663"/>
                        <a:ext cx="3681412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/>
          </p:nvPr>
        </p:nvGraphicFramePr>
        <p:xfrm>
          <a:off x="941388" y="5264150"/>
          <a:ext cx="5172075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091" name="Equation" r:id="rId6" imgW="5333760" imgH="1269720" progId="Equation.DSMT4">
                  <p:embed/>
                </p:oleObj>
              </mc:Choice>
              <mc:Fallback>
                <p:oleObj name="Equation" r:id="rId6" imgW="5333760" imgH="1269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5264150"/>
                        <a:ext cx="5172075" cy="1233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/>
          </p:nvPr>
        </p:nvGraphicFramePr>
        <p:xfrm>
          <a:off x="6890460" y="4565582"/>
          <a:ext cx="18589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092" name="Equation" r:id="rId8" imgW="1917360" imgH="558720" progId="Equation.DSMT4">
                  <p:embed/>
                </p:oleObj>
              </mc:Choice>
              <mc:Fallback>
                <p:oleObj name="Equation" r:id="rId8" imgW="191736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0460" y="4565582"/>
                        <a:ext cx="1858963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6184680" y="590559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890460" y="5904861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time-propagator</a:t>
            </a:r>
          </a:p>
          <a:p>
            <a:r>
              <a:rPr lang="en-US" altLang="ja-JP" dirty="0" smtClean="0"/>
              <a:t>for reduced system</a:t>
            </a:r>
            <a:endParaRPr lang="ja-JP" altLang="en-US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/>
          </p:nvPr>
        </p:nvGraphicFramePr>
        <p:xfrm>
          <a:off x="3435350" y="2308225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093" name="Equation" r:id="rId10" imgW="139680" imgH="152280" progId="Equation.DSMT4">
                  <p:embed/>
                </p:oleObj>
              </mc:Choice>
              <mc:Fallback>
                <p:oleObj name="Equation" r:id="rId10" imgW="1396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35350" y="2308225"/>
                        <a:ext cx="1397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6870855" y="5535529"/>
                <a:ext cx="13058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𝑖</m:t>
                        </m:r>
                        <m:sSubSup>
                          <m:sSubSupPr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ja-JP" altLang="en-US" i="0">
                                <a:latin typeface="Cambria Math" panose="02040503050406030204" pitchFamily="18" charset="0"/>
                              </a:rPr>
                              <m:t>×</m:t>
                            </m:r>
                          </m:sup>
                        </m:sSubSup>
                        <m:r>
                          <a:rPr lang="ja-JP" altLang="en-US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𝛤</m:t>
                            </m:r>
                          </m:e>
                          <m:sub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dirty="0" smtClean="0"/>
                  <a:t>: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855" y="5535529"/>
                <a:ext cx="1305870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8197" r="-3738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6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C:\Users\tanimura\Desktop\alexander-von-humboldt-stiftung,property=TeaserImage,slc=dachportal_2F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19" y="5316753"/>
            <a:ext cx="2686538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3930" y="-65790"/>
            <a:ext cx="9061978" cy="1143000"/>
          </a:xfrm>
        </p:spPr>
        <p:txBody>
          <a:bodyPr/>
          <a:lstStyle/>
          <a:p>
            <a:r>
              <a:rPr lang="en-US" altLang="ja-JP" dirty="0"/>
              <a:t>High </a:t>
            </a:r>
            <a:r>
              <a:rPr lang="en-US" altLang="ja-JP" dirty="0" smtClean="0"/>
              <a:t>points of Germany 16 </a:t>
            </a:r>
            <a:r>
              <a:rPr lang="en-US" altLang="ja-JP" dirty="0"/>
              <a:t>states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3660" y="2565788"/>
            <a:ext cx="158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err="1" smtClean="0"/>
              <a:t>Friedhorstpark</a:t>
            </a:r>
            <a:r>
              <a:rPr lang="en-US" altLang="ja-JP" sz="1100" dirty="0" smtClean="0"/>
              <a:t> (31m)</a:t>
            </a:r>
            <a:endParaRPr kumimoji="1" lang="ja-JP" altLang="en-US" sz="11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87868" y="2744523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Hamburg (11.3.2012)</a:t>
            </a:r>
            <a:endParaRPr kumimoji="1" lang="ja-JP" altLang="en-US" sz="1100" dirty="0"/>
          </a:p>
        </p:txBody>
      </p:sp>
      <p:pic>
        <p:nvPicPr>
          <p:cNvPr id="5607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34" y="1106739"/>
            <a:ext cx="1191627" cy="142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23660" y="2794952"/>
            <a:ext cx="1441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 smtClean="0"/>
              <a:t>Bremen </a:t>
            </a:r>
            <a:r>
              <a:rPr lang="en-US" altLang="ja-JP" sz="1100" dirty="0"/>
              <a:t>(23.2.2012</a:t>
            </a:r>
            <a:r>
              <a:rPr lang="en-US" altLang="ja-JP" sz="1200" dirty="0"/>
              <a:t>)</a:t>
            </a:r>
            <a:endParaRPr lang="ja-JP" altLang="en-US" sz="1200" dirty="0"/>
          </a:p>
        </p:txBody>
      </p:sp>
      <p:pic>
        <p:nvPicPr>
          <p:cNvPr id="5614594" name="Picture 2" descr="C:\Users\tanimura\Desktop\Feldber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10" y="1070614"/>
            <a:ext cx="1364519" cy="14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2807068" y="2535059"/>
            <a:ext cx="13436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b="1" dirty="0" smtClean="0"/>
              <a:t>Feldberg</a:t>
            </a:r>
            <a:r>
              <a:rPr lang="en-US" altLang="ja-JP" sz="1100" dirty="0" smtClean="0"/>
              <a:t> (1492m</a:t>
            </a:r>
            <a:r>
              <a:rPr lang="en-US" altLang="ja-JP" sz="1100" dirty="0"/>
              <a:t>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20117" y="2709182"/>
            <a:ext cx="14526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Baden-Württemberg</a:t>
            </a:r>
          </a:p>
          <a:p>
            <a:r>
              <a:rPr kumimoji="1" lang="en-US" altLang="ja-JP" sz="1100" dirty="0" smtClean="0"/>
              <a:t>(16.3.2012)</a:t>
            </a:r>
            <a:endParaRPr kumimoji="1" lang="ja-JP" altLang="en-US" sz="1100" dirty="0"/>
          </a:p>
        </p:txBody>
      </p:sp>
      <p:pic>
        <p:nvPicPr>
          <p:cNvPr id="5627906" name="Picture 2" descr="C:\Users\tanimura\Desktop\wasserkupp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10" y="1052687"/>
            <a:ext cx="998041" cy="14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4248475" y="2875328"/>
            <a:ext cx="1258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Hessen</a:t>
            </a:r>
            <a:r>
              <a:rPr kumimoji="1" lang="en-US" altLang="ja-JP" sz="1100" dirty="0" smtClean="0"/>
              <a:t>(18.3.'12</a:t>
            </a:r>
            <a:r>
              <a:rPr kumimoji="1" lang="en-US" altLang="ja-JP" sz="1200" dirty="0" smtClean="0"/>
              <a:t>)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27112" y="2514597"/>
            <a:ext cx="1141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err="1" smtClean="0"/>
              <a:t>Wasserkuppe</a:t>
            </a:r>
            <a:r>
              <a:rPr lang="en-US" altLang="ja-JP" sz="1100" dirty="0" smtClean="0"/>
              <a:t> </a:t>
            </a:r>
          </a:p>
          <a:p>
            <a:r>
              <a:rPr lang="en-US" altLang="ja-JP" sz="1100" dirty="0" smtClean="0"/>
              <a:t>(950m)</a:t>
            </a:r>
            <a:endParaRPr kumimoji="1" lang="ja-JP" altLang="en-US" sz="1100" dirty="0"/>
          </a:p>
        </p:txBody>
      </p:sp>
      <p:pic>
        <p:nvPicPr>
          <p:cNvPr id="1469442" name="Picture 2" descr="C:\Users\tanimura\Desktop\Beerber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475" y="3169505"/>
            <a:ext cx="1174339" cy="14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2522352" y="4670423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err="1"/>
              <a:t>Beerberg</a:t>
            </a:r>
            <a:r>
              <a:rPr lang="en-US" altLang="ja-JP" sz="1100" b="1" dirty="0"/>
              <a:t>, </a:t>
            </a:r>
            <a:r>
              <a:rPr lang="en-US" altLang="ja-JP" sz="1100" dirty="0" smtClean="0"/>
              <a:t>(982m)</a:t>
            </a:r>
            <a:endParaRPr kumimoji="1" lang="ja-JP" altLang="en-US" sz="11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525" y="4706681"/>
            <a:ext cx="1454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err="1" smtClean="0"/>
              <a:t>Bungsberg</a:t>
            </a:r>
            <a:r>
              <a:rPr lang="en-US" altLang="ja-JP" sz="1100" b="1" dirty="0" smtClean="0"/>
              <a:t> </a:t>
            </a:r>
            <a:r>
              <a:rPr lang="en-US" altLang="ja-JP" sz="1100" dirty="0" smtClean="0"/>
              <a:t> (167m)</a:t>
            </a:r>
            <a:endParaRPr kumimoji="1" lang="ja-JP" altLang="en-US" sz="11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87268" y="4929268"/>
            <a:ext cx="904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Thüringen</a:t>
            </a:r>
          </a:p>
          <a:p>
            <a:r>
              <a:rPr lang="en-US" altLang="ja-JP" sz="1100" dirty="0" smtClean="0"/>
              <a:t>(22.3.2012</a:t>
            </a:r>
            <a:r>
              <a:rPr kumimoji="1" lang="en-US" altLang="ja-JP" sz="1100" dirty="0" smtClean="0"/>
              <a:t>)</a:t>
            </a:r>
            <a:endParaRPr kumimoji="1" lang="ja-JP" altLang="en-US" sz="11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5747" y="4986737"/>
            <a:ext cx="13805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Schleswig-Holstein</a:t>
            </a:r>
          </a:p>
          <a:p>
            <a:r>
              <a:rPr lang="en-US" altLang="ja-JP" sz="1100" dirty="0" smtClean="0"/>
              <a:t>(31.3.2012</a:t>
            </a:r>
            <a:r>
              <a:rPr kumimoji="1" lang="en-US" altLang="ja-JP" sz="1100" dirty="0" smtClean="0"/>
              <a:t>)</a:t>
            </a:r>
            <a:endParaRPr kumimoji="1" lang="ja-JP" altLang="en-US" sz="1100" dirty="0"/>
          </a:p>
        </p:txBody>
      </p:sp>
      <p:pic>
        <p:nvPicPr>
          <p:cNvPr id="60979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95" y="3146948"/>
            <a:ext cx="1346473" cy="148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1212807" y="4725127"/>
            <a:ext cx="1359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err="1" smtClean="0"/>
              <a:t>Erbeskopf</a:t>
            </a:r>
            <a:r>
              <a:rPr lang="en-US" altLang="ja-JP" sz="1100" dirty="0" smtClean="0"/>
              <a:t> (818m)</a:t>
            </a:r>
            <a:endParaRPr kumimoji="1" lang="ja-JP" altLang="en-US" sz="11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57580" y="4970504"/>
            <a:ext cx="1497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Rhineland-Palatinate</a:t>
            </a:r>
          </a:p>
          <a:p>
            <a:r>
              <a:rPr kumimoji="1" lang="en-US" altLang="ja-JP" sz="1100" dirty="0" smtClean="0"/>
              <a:t>(12.5.2012)</a:t>
            </a:r>
            <a:endParaRPr kumimoji="1" lang="ja-JP" altLang="en-US" sz="11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921985" y="4628388"/>
            <a:ext cx="1198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/>
              <a:t>Dollberg</a:t>
            </a:r>
            <a:r>
              <a:rPr lang="en-US" altLang="ja-JP" sz="1200" dirty="0" smtClean="0"/>
              <a:t> (695m)</a:t>
            </a:r>
            <a:endParaRPr kumimoji="1" lang="ja-JP" altLang="en-US" sz="1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010414" y="4885866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Saarland</a:t>
            </a:r>
          </a:p>
          <a:p>
            <a:r>
              <a:rPr kumimoji="1" lang="en-US" altLang="ja-JP" sz="1200" dirty="0" smtClean="0"/>
              <a:t>(</a:t>
            </a:r>
            <a:r>
              <a:rPr lang="en-US" altLang="ja-JP" sz="1200" dirty="0" smtClean="0"/>
              <a:t>21</a:t>
            </a:r>
            <a:r>
              <a:rPr kumimoji="1" lang="en-US" altLang="ja-JP" sz="1200" dirty="0" smtClean="0"/>
              <a:t>.7.2012)</a:t>
            </a:r>
            <a:endParaRPr kumimoji="1" lang="ja-JP" altLang="en-US" sz="1200" dirty="0"/>
          </a:p>
        </p:txBody>
      </p:sp>
      <p:pic>
        <p:nvPicPr>
          <p:cNvPr id="61255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23" y="3169505"/>
            <a:ext cx="816449" cy="141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テキスト ボックス 29"/>
          <p:cNvSpPr txBox="1"/>
          <p:nvPr/>
        </p:nvSpPr>
        <p:spPr>
          <a:xfrm>
            <a:off x="3746814" y="4635933"/>
            <a:ext cx="1042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 err="1" smtClean="0"/>
              <a:t>Langenberg</a:t>
            </a:r>
            <a:r>
              <a:rPr lang="en-US" altLang="ja-JP" sz="1100" b="1" dirty="0"/>
              <a:t>, </a:t>
            </a:r>
            <a:r>
              <a:rPr lang="en-US" altLang="ja-JP" sz="1100" dirty="0" smtClean="0"/>
              <a:t>(843m)</a:t>
            </a:r>
            <a:endParaRPr kumimoji="1" lang="ja-JP" altLang="en-US" sz="11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713490" y="4973748"/>
            <a:ext cx="98456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North Rhine-</a:t>
            </a:r>
          </a:p>
          <a:p>
            <a:r>
              <a:rPr lang="en-US" altLang="ja-JP" sz="1100" dirty="0" smtClean="0"/>
              <a:t>Westphalia</a:t>
            </a:r>
          </a:p>
          <a:p>
            <a:r>
              <a:rPr lang="en-US" altLang="ja-JP" sz="1100" dirty="0" smtClean="0"/>
              <a:t> (23.5.2012</a:t>
            </a:r>
            <a:r>
              <a:rPr kumimoji="1" lang="en-US" altLang="ja-JP" sz="1100" dirty="0" smtClean="0"/>
              <a:t>)</a:t>
            </a:r>
            <a:endParaRPr kumimoji="1" lang="ja-JP" altLang="en-US" sz="11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64" y="3214679"/>
            <a:ext cx="972753" cy="140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テキスト ボックス 33"/>
          <p:cNvSpPr txBox="1"/>
          <p:nvPr/>
        </p:nvSpPr>
        <p:spPr>
          <a:xfrm>
            <a:off x="4669981" y="4670423"/>
            <a:ext cx="1042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 err="1" smtClean="0"/>
              <a:t>Wurmberg</a:t>
            </a:r>
            <a:r>
              <a:rPr lang="en-US" altLang="ja-JP" sz="1100" b="1" dirty="0"/>
              <a:t>, </a:t>
            </a:r>
            <a:r>
              <a:rPr lang="en-US" altLang="ja-JP" sz="1100" dirty="0" smtClean="0"/>
              <a:t>(971m)</a:t>
            </a:r>
            <a:endParaRPr kumimoji="1" lang="ja-JP" altLang="en-US" sz="11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651669" y="5015463"/>
            <a:ext cx="107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Lower Saxony</a:t>
            </a:r>
          </a:p>
          <a:p>
            <a:r>
              <a:rPr lang="en-US" altLang="ja-JP" sz="1100" dirty="0" smtClean="0"/>
              <a:t> (</a:t>
            </a:r>
            <a:r>
              <a:rPr lang="en-US" altLang="ja-JP" sz="1100" dirty="0"/>
              <a:t>9</a:t>
            </a:r>
            <a:r>
              <a:rPr lang="en-US" altLang="ja-JP" sz="1100" dirty="0" smtClean="0"/>
              <a:t>.6.2012</a:t>
            </a:r>
            <a:r>
              <a:rPr kumimoji="1" lang="en-US" altLang="ja-JP" sz="1100" dirty="0" smtClean="0"/>
              <a:t>)</a:t>
            </a:r>
            <a:endParaRPr kumimoji="1" lang="ja-JP" altLang="en-US" sz="1100" dirty="0"/>
          </a:p>
        </p:txBody>
      </p:sp>
      <p:pic>
        <p:nvPicPr>
          <p:cNvPr id="616960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99" y="3188158"/>
            <a:ext cx="1079060" cy="141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テキスト ボックス 37"/>
          <p:cNvSpPr txBox="1"/>
          <p:nvPr/>
        </p:nvSpPr>
        <p:spPr>
          <a:xfrm>
            <a:off x="5579242" y="4656995"/>
            <a:ext cx="1265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/>
              <a:t>Brocken</a:t>
            </a:r>
            <a:r>
              <a:rPr lang="en-US" altLang="ja-JP" sz="1100" dirty="0" smtClean="0"/>
              <a:t>(1142m)</a:t>
            </a:r>
            <a:endParaRPr kumimoji="1" lang="ja-JP" altLang="en-US" sz="11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626039" y="4851376"/>
            <a:ext cx="1111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 smtClean="0"/>
              <a:t>Sachen-Anhalt</a:t>
            </a:r>
            <a:endParaRPr lang="en-US" altLang="ja-JP" sz="1100" dirty="0" smtClean="0"/>
          </a:p>
          <a:p>
            <a:r>
              <a:rPr lang="en-US" altLang="ja-JP" sz="1100" dirty="0" smtClean="0"/>
              <a:t> (</a:t>
            </a:r>
            <a:r>
              <a:rPr lang="en-US" altLang="ja-JP" sz="1100" dirty="0"/>
              <a:t>9</a:t>
            </a:r>
            <a:r>
              <a:rPr lang="en-US" altLang="ja-JP" sz="1100" dirty="0" smtClean="0"/>
              <a:t>.6.2012</a:t>
            </a:r>
            <a:r>
              <a:rPr kumimoji="1" lang="en-US" altLang="ja-JP" sz="1100" dirty="0" smtClean="0"/>
              <a:t>)</a:t>
            </a:r>
            <a:endParaRPr kumimoji="1" lang="ja-JP" altLang="en-US" sz="1100" dirty="0"/>
          </a:p>
        </p:txBody>
      </p:sp>
      <p:pic>
        <p:nvPicPr>
          <p:cNvPr id="1466370" name="Picture 2" descr="C:\Users\tanimura\Desktop\Helpte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220" y="3212031"/>
            <a:ext cx="980545" cy="141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6371" name="Picture 3" descr="C:\Users\tanimura\Desktop\Mueglleberg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08" y="1061383"/>
            <a:ext cx="1044247" cy="150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テキスト ボックス 39"/>
          <p:cNvSpPr txBox="1"/>
          <p:nvPr/>
        </p:nvSpPr>
        <p:spPr>
          <a:xfrm>
            <a:off x="6826109" y="4647674"/>
            <a:ext cx="118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 err="1" smtClean="0"/>
              <a:t>Helpter</a:t>
            </a:r>
            <a:r>
              <a:rPr lang="en-US" altLang="ja-JP" sz="1100" b="1" dirty="0" smtClean="0"/>
              <a:t> Berg (</a:t>
            </a:r>
            <a:r>
              <a:rPr lang="en-US" altLang="ja-JP" sz="1100" dirty="0" smtClean="0"/>
              <a:t>179.5m)</a:t>
            </a:r>
            <a:endParaRPr kumimoji="1" lang="ja-JP" altLang="en-US" sz="11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392838" y="2544024"/>
            <a:ext cx="11690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 err="1" smtClean="0"/>
              <a:t>Müggelberge</a:t>
            </a:r>
            <a:r>
              <a:rPr lang="en-US" altLang="ja-JP" sz="1100" b="1" dirty="0" smtClean="0"/>
              <a:t>  (</a:t>
            </a:r>
            <a:r>
              <a:rPr lang="en-US" altLang="ja-JP" sz="1100" dirty="0" smtClean="0"/>
              <a:t>115.4m)</a:t>
            </a:r>
            <a:endParaRPr kumimoji="1" lang="ja-JP" altLang="en-US" sz="11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392838" y="2908587"/>
            <a:ext cx="1243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Berlin</a:t>
            </a:r>
            <a:r>
              <a:rPr kumimoji="1" lang="en-US" altLang="ja-JP" sz="1200" dirty="0" smtClean="0"/>
              <a:t>(17.6.’12)</a:t>
            </a:r>
            <a:endParaRPr kumimoji="1" lang="ja-JP" altLang="en-US" sz="12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801711" y="5011699"/>
            <a:ext cx="1052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/>
              <a:t>Mechlengurg</a:t>
            </a:r>
            <a:r>
              <a:rPr lang="en-US" altLang="ja-JP" sz="1200" dirty="0" smtClean="0"/>
              <a:t>-</a:t>
            </a:r>
          </a:p>
          <a:p>
            <a:r>
              <a:rPr lang="en-US" altLang="ja-JP" sz="1200" dirty="0" err="1" smtClean="0"/>
              <a:t>Vorpommem</a:t>
            </a:r>
            <a:endParaRPr lang="en-US" altLang="ja-JP" sz="1200" dirty="0" smtClean="0"/>
          </a:p>
          <a:p>
            <a:r>
              <a:rPr kumimoji="1" lang="en-US" altLang="ja-JP" sz="1200" dirty="0" smtClean="0"/>
              <a:t>(17.6.2012)</a:t>
            </a:r>
            <a:endParaRPr kumimoji="1" lang="ja-JP" altLang="en-US" sz="1200" dirty="0"/>
          </a:p>
        </p:txBody>
      </p:sp>
      <p:pic>
        <p:nvPicPr>
          <p:cNvPr id="61716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48" y="1059599"/>
            <a:ext cx="1220354" cy="149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テキスト ボックス 43"/>
          <p:cNvSpPr txBox="1"/>
          <p:nvPr/>
        </p:nvSpPr>
        <p:spPr>
          <a:xfrm>
            <a:off x="6404803" y="2597955"/>
            <a:ext cx="1507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err="1" smtClean="0"/>
              <a:t>Fichtelberg</a:t>
            </a:r>
            <a:r>
              <a:rPr lang="en-US" altLang="ja-JP" sz="1100" dirty="0" smtClean="0"/>
              <a:t> (1215m)</a:t>
            </a:r>
            <a:endParaRPr kumimoji="1" lang="ja-JP" altLang="en-US" sz="11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428848" y="2805576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/>
              <a:t>Saxsony</a:t>
            </a:r>
            <a:r>
              <a:rPr lang="en-US" altLang="ja-JP" sz="1200" dirty="0" smtClean="0"/>
              <a:t> </a:t>
            </a:r>
            <a:r>
              <a:rPr kumimoji="1" lang="en-US" altLang="ja-JP" sz="1200" dirty="0" smtClean="0"/>
              <a:t>(14.7.’12)</a:t>
            </a:r>
            <a:endParaRPr kumimoji="1" lang="ja-JP" altLang="en-US" sz="1200" dirty="0"/>
          </a:p>
        </p:txBody>
      </p:sp>
      <p:pic>
        <p:nvPicPr>
          <p:cNvPr id="48" name="Picture 2" descr="C:\Users\tanimura\Desktop\HighestPoints\Hasselbrack, Hamburg\Hasselbrack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34" y="1097775"/>
            <a:ext cx="1354534" cy="14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正方形/長方形 50"/>
          <p:cNvSpPr/>
          <p:nvPr/>
        </p:nvSpPr>
        <p:spPr>
          <a:xfrm>
            <a:off x="1487868" y="2531277"/>
            <a:ext cx="14622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b="1" dirty="0" err="1"/>
              <a:t>Hasselbrack</a:t>
            </a:r>
            <a:r>
              <a:rPr lang="en-US" altLang="ja-JP" sz="1100" dirty="0"/>
              <a:t>(116m)</a:t>
            </a:r>
          </a:p>
        </p:txBody>
      </p:sp>
      <p:pic>
        <p:nvPicPr>
          <p:cNvPr id="6171651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64" y="1097775"/>
            <a:ext cx="1223654" cy="143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テキスト ボックス 52"/>
          <p:cNvSpPr txBox="1"/>
          <p:nvPr/>
        </p:nvSpPr>
        <p:spPr>
          <a:xfrm>
            <a:off x="7747389" y="2550796"/>
            <a:ext cx="1359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err="1" smtClean="0"/>
              <a:t>Heideberg</a:t>
            </a:r>
            <a:r>
              <a:rPr lang="en-US" altLang="ja-JP" sz="1100" dirty="0" smtClean="0"/>
              <a:t> (201m)</a:t>
            </a:r>
            <a:endParaRPr kumimoji="1" lang="ja-JP" altLang="en-US" sz="11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736559" y="2744078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Brandenburg </a:t>
            </a:r>
          </a:p>
          <a:p>
            <a:r>
              <a:rPr kumimoji="1" lang="en-US" altLang="ja-JP" sz="1200" dirty="0" smtClean="0"/>
              <a:t>(15.7.’12)</a:t>
            </a:r>
            <a:endParaRPr kumimoji="1" lang="ja-JP" altLang="en-US" sz="1200" dirty="0"/>
          </a:p>
        </p:txBody>
      </p:sp>
      <p:pic>
        <p:nvPicPr>
          <p:cNvPr id="154624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01" y="3205743"/>
            <a:ext cx="1092556" cy="138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6243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2" y="3152045"/>
            <a:ext cx="996035" cy="147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027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66" y="5522302"/>
            <a:ext cx="926627" cy="116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テキスト ボックス 49"/>
          <p:cNvSpPr txBox="1"/>
          <p:nvPr/>
        </p:nvSpPr>
        <p:spPr>
          <a:xfrm>
            <a:off x="2488715" y="5651158"/>
            <a:ext cx="1257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Zugspitze </a:t>
            </a:r>
            <a:r>
              <a:rPr lang="en-US" altLang="ja-JP" sz="1100" dirty="0" smtClean="0"/>
              <a:t>(2962m)</a:t>
            </a:r>
            <a:endParaRPr kumimoji="1" lang="ja-JP" altLang="en-US" sz="11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526774" y="5903088"/>
            <a:ext cx="8467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Bavaria</a:t>
            </a:r>
          </a:p>
          <a:p>
            <a:r>
              <a:rPr lang="en-US" altLang="ja-JP" sz="1100" dirty="0" smtClean="0"/>
              <a:t>(29.9.2012</a:t>
            </a:r>
            <a:r>
              <a:rPr kumimoji="1" lang="en-US" altLang="ja-JP" sz="1100" dirty="0" smtClean="0"/>
              <a:t>)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54273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829714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6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25"/>
          <p:cNvSpPr>
            <a:spLocks noChangeArrowheads="1"/>
          </p:cNvSpPr>
          <p:nvPr/>
        </p:nvSpPr>
        <p:spPr bwMode="auto">
          <a:xfrm>
            <a:off x="541608" y="1257386"/>
            <a:ext cx="2771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Brownian oscillator</a:t>
            </a:r>
            <a:endParaRPr lang="en-US" altLang="ja-JP" sz="2400" dirty="0"/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/>
          </p:nvPr>
        </p:nvGraphicFramePr>
        <p:xfrm>
          <a:off x="1393919" y="1751605"/>
          <a:ext cx="241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538" name="Equation" r:id="rId3" imgW="2489040" imgH="774360" progId="Equation.DSMT4">
                  <p:embed/>
                </p:oleObj>
              </mc:Choice>
              <mc:Fallback>
                <p:oleObj name="Equation" r:id="rId3" imgW="248904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3919" y="1751605"/>
                        <a:ext cx="2416175" cy="750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3321345" y="1294230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</a:t>
            </a:r>
            <a:r>
              <a:rPr lang="en-US" altLang="ja-JP" sz="1400" dirty="0" err="1" smtClean="0"/>
              <a:t>Grabert</a:t>
            </a:r>
            <a:r>
              <a:rPr lang="en-US" altLang="ja-JP" sz="1400" dirty="0" smtClean="0"/>
              <a:t>, </a:t>
            </a:r>
            <a:r>
              <a:rPr lang="en-US" altLang="ja-JP" sz="1400" dirty="0" err="1" smtClean="0"/>
              <a:t>Scharmm</a:t>
            </a:r>
            <a:r>
              <a:rPr lang="en-US" altLang="ja-JP" sz="1400" dirty="0" smtClean="0"/>
              <a:t>, </a:t>
            </a:r>
            <a:r>
              <a:rPr lang="en-US" altLang="ja-JP" sz="1400" dirty="0" err="1"/>
              <a:t>I</a:t>
            </a:r>
            <a:r>
              <a:rPr lang="en-US" altLang="ja-JP" sz="1400" dirty="0" err="1" smtClean="0"/>
              <a:t>ngold</a:t>
            </a:r>
            <a:r>
              <a:rPr lang="en-US" altLang="ja-JP" sz="1400" dirty="0" smtClean="0"/>
              <a:t> . </a:t>
            </a:r>
            <a:r>
              <a:rPr lang="en-US" altLang="ja-JP" sz="1400" dirty="0" err="1" smtClean="0"/>
              <a:t>Phys</a:t>
            </a:r>
            <a:r>
              <a:rPr lang="en-US" altLang="ja-JP" sz="1400" dirty="0" smtClean="0"/>
              <a:t> Rep</a:t>
            </a:r>
            <a:r>
              <a:rPr lang="en-US" altLang="ja-JP" dirty="0" smtClean="0"/>
              <a:t>. </a:t>
            </a:r>
            <a:r>
              <a:rPr lang="en-US" altLang="ja-JP" sz="1400" dirty="0" smtClean="0"/>
              <a:t>1980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7" name="正方形/長方形 25"/>
          <p:cNvSpPr>
            <a:spLocks noChangeArrowheads="1"/>
          </p:cNvSpPr>
          <p:nvPr/>
        </p:nvSpPr>
        <p:spPr bwMode="auto">
          <a:xfrm>
            <a:off x="468156" y="338768"/>
            <a:ext cx="68704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chemeClr val="tx2"/>
                </a:solidFill>
              </a:rPr>
              <a:t>Non-Markovian Tests  </a:t>
            </a:r>
          </a:p>
        </p:txBody>
      </p:sp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9558" y="1597610"/>
            <a:ext cx="1847096" cy="129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Object 3"/>
          <p:cNvGraphicFramePr>
            <a:graphicFrameLocks noChangeAspect="1"/>
          </p:cNvGraphicFramePr>
          <p:nvPr>
            <p:extLst/>
          </p:nvPr>
        </p:nvGraphicFramePr>
        <p:xfrm>
          <a:off x="1104995" y="3536525"/>
          <a:ext cx="3719513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539" name="Equation" r:id="rId6" imgW="1498320" imgH="342720" progId="Equation.DSMT4">
                  <p:embed/>
                </p:oleObj>
              </mc:Choice>
              <mc:Fallback>
                <p:oleObj name="Equation" r:id="rId6" imgW="14983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95" y="3536525"/>
                        <a:ext cx="3719513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"/>
          <p:cNvGraphicFramePr>
            <a:graphicFrameLocks noChangeAspect="1"/>
          </p:cNvGraphicFramePr>
          <p:nvPr>
            <p:extLst/>
          </p:nvPr>
        </p:nvGraphicFramePr>
        <p:xfrm>
          <a:off x="1143383" y="3259857"/>
          <a:ext cx="46990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540" name="Equation" r:id="rId8" imgW="4698720" imgH="1269720" progId="Equation.DSMT4">
                  <p:embed/>
                </p:oleObj>
              </mc:Choice>
              <mc:Fallback>
                <p:oleObj name="Equation" r:id="rId8" imgW="4698720" imgH="1269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383" y="3259857"/>
                        <a:ext cx="4699000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テキスト ボックス 21"/>
          <p:cNvSpPr txBox="1"/>
          <p:nvPr/>
        </p:nvSpPr>
        <p:spPr>
          <a:xfrm>
            <a:off x="864590" y="310208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Symmetric correlation</a:t>
            </a:r>
            <a:endParaRPr kumimoji="1" lang="ja-JP" altLang="en-US" dirty="0"/>
          </a:p>
        </p:txBody>
      </p:sp>
      <p:graphicFrame>
        <p:nvGraphicFramePr>
          <p:cNvPr id="24" name="Object 3"/>
          <p:cNvGraphicFramePr>
            <a:graphicFrameLocks noChangeAspect="1"/>
          </p:cNvGraphicFramePr>
          <p:nvPr>
            <p:extLst/>
          </p:nvPr>
        </p:nvGraphicFramePr>
        <p:xfrm>
          <a:off x="1104995" y="5662073"/>
          <a:ext cx="29940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541" name="Equation" r:id="rId10" imgW="1206360" imgH="342720" progId="Equation.DSMT4">
                  <p:embed/>
                </p:oleObj>
              </mc:Choice>
              <mc:Fallback>
                <p:oleObj name="Equation" r:id="rId10" imgW="12063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95" y="5662073"/>
                        <a:ext cx="29940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"/>
          <p:cNvGraphicFramePr>
            <a:graphicFrameLocks noChangeAspect="1"/>
          </p:cNvGraphicFramePr>
          <p:nvPr>
            <p:extLst/>
          </p:nvPr>
        </p:nvGraphicFramePr>
        <p:xfrm>
          <a:off x="1143383" y="5717782"/>
          <a:ext cx="4902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542" name="Equation" r:id="rId12" imgW="4902120" imgH="914400" progId="Equation.DSMT4">
                  <p:embed/>
                </p:oleObj>
              </mc:Choice>
              <mc:Fallback>
                <p:oleObj name="Equation" r:id="rId12" imgW="490212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383" y="5717782"/>
                        <a:ext cx="4902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テキスト ボックス 25"/>
          <p:cNvSpPr txBox="1"/>
          <p:nvPr/>
        </p:nvSpPr>
        <p:spPr>
          <a:xfrm>
            <a:off x="864590" y="5200889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1st order response function (temperature independent)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409541" y="2559701"/>
            <a:ext cx="4883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err="1">
                <a:solidFill>
                  <a:srgbClr val="FF0000"/>
                </a:solidFill>
              </a:rPr>
              <a:t>i</a:t>
            </a:r>
            <a:r>
              <a:rPr lang="en-US" altLang="ja-JP" sz="2400" dirty="0">
                <a:solidFill>
                  <a:srgbClr val="FF0000"/>
                </a:solidFill>
              </a:rPr>
              <a:t>) Fluctuation</a:t>
            </a:r>
            <a:r>
              <a:rPr lang="ja-JP" altLang="en-US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>
                <a:solidFill>
                  <a:srgbClr val="FF0000"/>
                </a:solidFill>
              </a:rPr>
              <a:t>(</a:t>
            </a:r>
            <a:r>
              <a:rPr lang="en-US" altLang="ja-JP" sz="2400" dirty="0" smtClean="0">
                <a:solidFill>
                  <a:srgbClr val="FF0000"/>
                </a:solidFill>
              </a:rPr>
              <a:t>temperature</a:t>
            </a:r>
            <a:r>
              <a:rPr lang="ja-JP" altLang="en-US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effects)</a:t>
            </a:r>
            <a:endParaRPr lang="ja-JP" altLang="en-US" sz="2400" dirty="0"/>
          </a:p>
        </p:txBody>
      </p:sp>
      <p:sp>
        <p:nvSpPr>
          <p:cNvPr id="10" name="正方形/長方形 9"/>
          <p:cNvSpPr/>
          <p:nvPr/>
        </p:nvSpPr>
        <p:spPr>
          <a:xfrm>
            <a:off x="409541" y="4674117"/>
            <a:ext cx="5178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66FF"/>
                </a:solidFill>
              </a:rPr>
              <a:t>ii) Dissipation</a:t>
            </a:r>
            <a:r>
              <a:rPr lang="ja-JP" altLang="en-US" sz="2400" dirty="0">
                <a:solidFill>
                  <a:srgbClr val="0066FF"/>
                </a:solidFill>
              </a:rPr>
              <a:t> </a:t>
            </a:r>
            <a:r>
              <a:rPr lang="en-US" altLang="ja-JP" sz="2400" dirty="0" smtClean="0">
                <a:solidFill>
                  <a:srgbClr val="0066FF"/>
                </a:solidFill>
              </a:rPr>
              <a:t>(non-Markovian effect)</a:t>
            </a:r>
            <a:endParaRPr lang="en-US" altLang="ja-JP" sz="2400" dirty="0">
              <a:solidFill>
                <a:srgbClr val="0066FF"/>
              </a:solidFill>
            </a:endParaRPr>
          </a:p>
        </p:txBody>
      </p:sp>
      <p:graphicFrame>
        <p:nvGraphicFramePr>
          <p:cNvPr id="27" name="Object 3"/>
          <p:cNvGraphicFramePr>
            <a:graphicFrameLocks noChangeAspect="1"/>
          </p:cNvGraphicFramePr>
          <p:nvPr>
            <p:extLst/>
          </p:nvPr>
        </p:nvGraphicFramePr>
        <p:xfrm>
          <a:off x="6390454" y="4085357"/>
          <a:ext cx="2616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543" name="Equation" r:id="rId14" imgW="2616120" imgH="444240" progId="Equation.DSMT4">
                  <p:embed/>
                </p:oleObj>
              </mc:Choice>
              <mc:Fallback>
                <p:oleObj name="Equation" r:id="rId14" imgW="261612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454" y="4085357"/>
                        <a:ext cx="26162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/>
          <p:cNvGraphicFramePr>
            <a:graphicFrameLocks noChangeAspect="1"/>
          </p:cNvGraphicFramePr>
          <p:nvPr>
            <p:extLst/>
          </p:nvPr>
        </p:nvGraphicFramePr>
        <p:xfrm>
          <a:off x="6377754" y="4594964"/>
          <a:ext cx="26289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544" name="Equation" r:id="rId16" imgW="2628720" imgH="444240" progId="Equation.DSMT4">
                  <p:embed/>
                </p:oleObj>
              </mc:Choice>
              <mc:Fallback>
                <p:oleObj name="Equation" r:id="rId16" imgW="262872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7754" y="4594964"/>
                        <a:ext cx="26289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正方形/長方形 28"/>
          <p:cNvSpPr/>
          <p:nvPr/>
        </p:nvSpPr>
        <p:spPr>
          <a:xfrm>
            <a:off x="6121176" y="363619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For any spectral distribution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4007881" y="19536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en-US" altLang="ja-JP" dirty="0" err="1" smtClean="0">
                <a:solidFill>
                  <a:srgbClr val="FF0000"/>
                </a:solidFill>
              </a:rPr>
              <a:t>eigen</a:t>
            </a:r>
            <a:r>
              <a:rPr lang="en-US" altLang="ja-JP" dirty="0" smtClean="0">
                <a:solidFill>
                  <a:srgbClr val="FF0000"/>
                </a:solidFill>
              </a:rPr>
              <a:t> state for spin-Boson)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567951" y="3123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hlinkClick r:id="rId18"/>
              </a:rPr>
              <a:t>Tanimura, JCP </a:t>
            </a:r>
            <a:r>
              <a:rPr lang="en-US" altLang="ja-JP" b="1" dirty="0">
                <a:solidFill>
                  <a:srgbClr val="0070C0"/>
                </a:solidFill>
                <a:hlinkClick r:id="rId18"/>
              </a:rPr>
              <a:t>142</a:t>
            </a:r>
            <a:r>
              <a:rPr lang="en-US" altLang="ja-JP" dirty="0">
                <a:solidFill>
                  <a:srgbClr val="0070C0"/>
                </a:solidFill>
                <a:hlinkClick r:id="rId18"/>
              </a:rPr>
              <a:t>, 144110 (2015</a:t>
            </a:r>
            <a:r>
              <a:rPr lang="en-US" altLang="ja-JP" dirty="0" smtClean="0">
                <a:solidFill>
                  <a:srgbClr val="0070C0"/>
                </a:solidFill>
                <a:hlinkClick r:id="rId18"/>
              </a:rPr>
              <a:t>).</a:t>
            </a:r>
            <a:r>
              <a:rPr lang="en-US" altLang="ja-JP" dirty="0" smtClean="0">
                <a:hlinkClick r:id="rId18"/>
              </a:rPr>
              <a:t> </a:t>
            </a:r>
            <a:endParaRPr lang="en-US" altLang="ja-JP" dirty="0" smtClean="0"/>
          </a:p>
          <a:p>
            <a:r>
              <a:rPr lang="en-US" altLang="ja-JP" dirty="0" smtClean="0"/>
              <a:t>Fortran codes </a:t>
            </a:r>
            <a:r>
              <a:rPr lang="en-US" altLang="ja-JP" dirty="0"/>
              <a:t>are also </a:t>
            </a:r>
            <a:r>
              <a:rPr lang="en-US" altLang="ja-JP" dirty="0" smtClean="0"/>
              <a:t>there in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6BC34-4175-4EFC-8A42-31D5AEC33898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475656" y="906265"/>
            <a:ext cx="281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For any </a:t>
            </a:r>
            <a:r>
              <a:rPr lang="en-US" altLang="ja-JP" smtClean="0">
                <a:solidFill>
                  <a:srgbClr val="FF0000"/>
                </a:solidFill>
              </a:rPr>
              <a:t>spectral distribution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166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7"/>
          <p:cNvGraphicFramePr>
            <a:graphicFrameLocks noChangeAspect="1"/>
          </p:cNvGraphicFramePr>
          <p:nvPr>
            <p:extLst/>
          </p:nvPr>
        </p:nvGraphicFramePr>
        <p:xfrm>
          <a:off x="1699966" y="1361885"/>
          <a:ext cx="5583237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445" name="Equation" r:id="rId3" imgW="5752800" imgH="965160" progId="Equation.DSMT4">
                  <p:embed/>
                </p:oleObj>
              </mc:Choice>
              <mc:Fallback>
                <p:oleObj name="Equation" r:id="rId3" imgW="5752800" imgH="965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9966" y="1361885"/>
                        <a:ext cx="5583237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067" y="3546745"/>
            <a:ext cx="2600253" cy="72698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067" y="2857152"/>
            <a:ext cx="2752366" cy="73340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5474" y="3651110"/>
            <a:ext cx="3473405" cy="71690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5474" y="2983786"/>
            <a:ext cx="3179760" cy="68045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4885298" y="2487820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eaLnBrk="1" hangingPunct="1">
              <a:buFontTx/>
              <a:buNone/>
            </a:pPr>
            <a:r>
              <a:rPr lang="en-US" altLang="ja-JP" dirty="0" err="1" smtClean="0">
                <a:solidFill>
                  <a:srgbClr val="FF0000"/>
                </a:solidFill>
                <a:sym typeface="Wingdings" pitchFamily="2" charset="2"/>
              </a:rPr>
              <a:t>nonFactorized</a:t>
            </a:r>
            <a:r>
              <a:rPr lang="en-US" altLang="ja-JP" dirty="0" smtClean="0">
                <a:solidFill>
                  <a:srgbClr val="FF0000"/>
                </a:solidFill>
                <a:sym typeface="Wingdings" pitchFamily="2" charset="2"/>
              </a:rPr>
              <a:t> case (static correlation) </a:t>
            </a:r>
            <a:endParaRPr lang="en-US" altLang="ja-JP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965862" y="966439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eaLnBrk="1" hangingPunct="1">
              <a:buFontTx/>
              <a:buNone/>
            </a:pPr>
            <a:r>
              <a:rPr lang="en-US" altLang="ja-JP" dirty="0" smtClean="0">
                <a:sym typeface="Wingdings" pitchFamily="2" charset="2"/>
              </a:rPr>
              <a:t>Equilibrium distribution</a:t>
            </a:r>
            <a:endParaRPr lang="en-US" altLang="ja-JP" dirty="0">
              <a:sym typeface="Wingdings" pitchFamily="2" charset="2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53847" y="2467482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eaLnBrk="1" hangingPunct="1">
              <a:buFontTx/>
              <a:buNone/>
            </a:pPr>
            <a:r>
              <a:rPr lang="en-US" altLang="ja-JP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Factorized case (system itself)</a:t>
            </a:r>
            <a:endParaRPr lang="en-US" altLang="ja-JP" dirty="0">
              <a:solidFill>
                <a:schemeClr val="tx2">
                  <a:lumMod val="75000"/>
                </a:schemeClr>
              </a:solidFill>
              <a:sym typeface="Wingdings" pitchFamily="2" charset="2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55786" y="404292"/>
            <a:ext cx="4634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2400" dirty="0">
                <a:solidFill>
                  <a:srgbClr val="FFC000"/>
                </a:solidFill>
              </a:rPr>
              <a:t>iii) Static system-bath coherence</a:t>
            </a:r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>
            <p:extLst/>
          </p:nvPr>
        </p:nvGraphicFramePr>
        <p:xfrm>
          <a:off x="5182751" y="387994"/>
          <a:ext cx="3681412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446" name="Equation" r:id="rId9" imgW="3797280" imgH="469800" progId="Equation.DSMT4">
                  <p:embed/>
                </p:oleObj>
              </mc:Choice>
              <mc:Fallback>
                <p:oleObj name="Equation" r:id="rId9" imgW="37972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2751" y="387994"/>
                        <a:ext cx="3681412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7"/>
          <p:cNvGraphicFramePr>
            <a:graphicFrameLocks noChangeAspect="1"/>
          </p:cNvGraphicFramePr>
          <p:nvPr>
            <p:extLst/>
          </p:nvPr>
        </p:nvGraphicFramePr>
        <p:xfrm>
          <a:off x="781810" y="5530605"/>
          <a:ext cx="49974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447" name="Equation" r:id="rId11" imgW="5155920" imgH="723600" progId="Equation.DSMT4">
                  <p:embed/>
                </p:oleObj>
              </mc:Choice>
              <mc:Fallback>
                <p:oleObj name="Equation" r:id="rId11" imgW="515592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810" y="5530605"/>
                        <a:ext cx="4997450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3"/>
          <p:cNvGraphicFramePr>
            <a:graphicFrameLocks noChangeAspect="1"/>
          </p:cNvGraphicFramePr>
          <p:nvPr>
            <p:extLst/>
          </p:nvPr>
        </p:nvGraphicFramePr>
        <p:xfrm>
          <a:off x="5570691" y="6297459"/>
          <a:ext cx="327818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448" name="Equation" r:id="rId13" imgW="1320480" imgH="190440" progId="Equation.DSMT4">
                  <p:embed/>
                </p:oleObj>
              </mc:Choice>
              <mc:Fallback>
                <p:oleObj name="Equation" r:id="rId13" imgW="1320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691" y="6297459"/>
                        <a:ext cx="3278188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7"/>
          <p:cNvGraphicFramePr>
            <a:graphicFrameLocks noChangeAspect="1"/>
          </p:cNvGraphicFramePr>
          <p:nvPr>
            <p:extLst/>
          </p:nvPr>
        </p:nvGraphicFramePr>
        <p:xfrm>
          <a:off x="760820" y="5686793"/>
          <a:ext cx="324961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449" name="Equation" r:id="rId15" imgW="3352680" imgH="419040" progId="Equation.DSMT4">
                  <p:embed/>
                </p:oleObj>
              </mc:Choice>
              <mc:Fallback>
                <p:oleObj name="Equation" r:id="rId15" imgW="33526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20" y="5686793"/>
                        <a:ext cx="3249613" cy="407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376500" y="4542802"/>
            <a:ext cx="7356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2400" dirty="0">
                <a:solidFill>
                  <a:srgbClr val="7030A0"/>
                </a:solidFill>
              </a:rPr>
              <a:t>iv) Dynamical system-bath </a:t>
            </a:r>
            <a:r>
              <a:rPr lang="en-US" altLang="ja-JP" sz="2400" dirty="0" smtClean="0">
                <a:solidFill>
                  <a:srgbClr val="7030A0"/>
                </a:solidFill>
              </a:rPr>
              <a:t>coherence (2D spectrum)</a:t>
            </a:r>
            <a:endParaRPr lang="en-US" altLang="ja-JP" sz="2400" dirty="0">
              <a:solidFill>
                <a:srgbClr val="7030A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49807" y="5686793"/>
            <a:ext cx="2699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Tanimura &amp; </a:t>
            </a:r>
            <a:r>
              <a:rPr lang="en-US" altLang="ja-JP" sz="1400" dirty="0" err="1" smtClean="0"/>
              <a:t>Mukamel</a:t>
            </a:r>
            <a:r>
              <a:rPr lang="en-US" altLang="ja-JP" sz="1400" dirty="0" smtClean="0"/>
              <a:t> JCP 1993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753847" y="5004467"/>
            <a:ext cx="7021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b="1" dirty="0" smtClean="0"/>
              <a:t>( = capability of handling </a:t>
            </a:r>
            <a:r>
              <a:rPr lang="en-US" altLang="ja-JP" b="1" dirty="0" smtClean="0">
                <a:solidFill>
                  <a:srgbClr val="FF0000"/>
                </a:solidFill>
              </a:rPr>
              <a:t>a </a:t>
            </a:r>
            <a:r>
              <a:rPr lang="en-US" altLang="ja-JP" b="1" dirty="0">
                <a:solidFill>
                  <a:srgbClr val="FF0000"/>
                </a:solidFill>
              </a:rPr>
              <a:t>time-dependent external force</a:t>
            </a:r>
            <a:r>
              <a:rPr lang="en-US" altLang="ja-JP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819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25"/>
          <p:cNvSpPr>
            <a:spLocks noChangeArrowheads="1"/>
          </p:cNvSpPr>
          <p:nvPr/>
        </p:nvSpPr>
        <p:spPr bwMode="auto">
          <a:xfrm>
            <a:off x="769640" y="2518393"/>
            <a:ext cx="5681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/>
              <a:t>w</a:t>
            </a:r>
            <a:r>
              <a:rPr lang="en-US" altLang="ja-JP" sz="2400" dirty="0" smtClean="0"/>
              <a:t>here the Redfield tensor is defined by</a:t>
            </a:r>
            <a:endParaRPr lang="en-US" altLang="ja-JP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12" y="1459092"/>
            <a:ext cx="6549227" cy="101817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40" y="3259314"/>
            <a:ext cx="7676426" cy="84520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949" y="4222736"/>
            <a:ext cx="6266651" cy="59997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128" y="5064300"/>
            <a:ext cx="3025222" cy="64628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333" y="5598169"/>
            <a:ext cx="5935336" cy="771056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904912" y="5202774"/>
            <a:ext cx="1621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541EB"/>
                </a:solidFill>
              </a:rPr>
              <a:t>Without RWA:</a:t>
            </a:r>
            <a:endParaRPr lang="ja-JP" altLang="en-US" dirty="0">
              <a:solidFill>
                <a:srgbClr val="0541EB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904912" y="5816041"/>
            <a:ext cx="1300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With RWA: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113455" y="6380995"/>
            <a:ext cx="5480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Does not satisfy the Fluctuation-dissipation theorem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853949" y="520312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positivity </a:t>
            </a:r>
            <a:r>
              <a:rPr lang="en-US" altLang="ja-JP" dirty="0">
                <a:solidFill>
                  <a:srgbClr val="FF0000"/>
                </a:solidFill>
              </a:rPr>
              <a:t>problem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22" name="Object 7"/>
          <p:cNvGraphicFramePr>
            <a:graphicFrameLocks noChangeAspect="1"/>
          </p:cNvGraphicFramePr>
          <p:nvPr>
            <p:extLst/>
          </p:nvPr>
        </p:nvGraphicFramePr>
        <p:xfrm>
          <a:off x="7501833" y="1666737"/>
          <a:ext cx="1437591" cy="317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249" name="Equation" r:id="rId8" imgW="2158920" imgH="469800" progId="Equation.DSMT4">
                  <p:embed/>
                </p:oleObj>
              </mc:Choice>
              <mc:Fallback>
                <p:oleObj name="Equation" r:id="rId8" imgW="21589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1833" y="1666737"/>
                        <a:ext cx="1437591" cy="317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76170" y="327762"/>
            <a:ext cx="1688916" cy="118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6BC34-4175-4EFC-8A42-31D5AEC33898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113097" y="213086"/>
            <a:ext cx="3972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/>
              <a:t>HEOM vs. TCL-Redfield</a:t>
            </a:r>
            <a:endParaRPr lang="ja-JP" altLang="en-US" sz="3200" dirty="0"/>
          </a:p>
        </p:txBody>
      </p:sp>
      <p:sp>
        <p:nvSpPr>
          <p:cNvPr id="17" name="正方形/長方形 25"/>
          <p:cNvSpPr>
            <a:spLocks noChangeArrowheads="1"/>
          </p:cNvSpPr>
          <p:nvPr/>
        </p:nvSpPr>
        <p:spPr bwMode="auto">
          <a:xfrm>
            <a:off x="739262" y="937489"/>
            <a:ext cx="60290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Time-</a:t>
            </a:r>
            <a:r>
              <a:rPr lang="en-US" altLang="ja-JP" sz="2400" dirty="0" err="1" smtClean="0"/>
              <a:t>ConvolutionLess</a:t>
            </a:r>
            <a:r>
              <a:rPr lang="en-US" altLang="ja-JP" sz="2400" dirty="0" smtClean="0"/>
              <a:t> (TCL) Redfield </a:t>
            </a:r>
            <a:r>
              <a:rPr lang="en-US" altLang="ja-JP" sz="2400" dirty="0" err="1" smtClean="0"/>
              <a:t>Eqs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24628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Grp="1" noChangeAspect="1"/>
          </p:cNvGraphicFramePr>
          <p:nvPr>
            <p:extLst/>
          </p:nvPr>
        </p:nvGraphicFramePr>
        <p:xfrm>
          <a:off x="6951407" y="1205452"/>
          <a:ext cx="17653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434" name="Equation" r:id="rId3" imgW="1765080" imgH="774360" progId="Equation.DSMT4">
                  <p:embed/>
                </p:oleObj>
              </mc:Choice>
              <mc:Fallback>
                <p:oleObj name="Equation" r:id="rId3" imgW="1765080" imgH="77436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1407" y="1205452"/>
                        <a:ext cx="17653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タイトル 1"/>
          <p:cNvSpPr txBox="1">
            <a:spLocks/>
          </p:cNvSpPr>
          <p:nvPr/>
        </p:nvSpPr>
        <p:spPr>
          <a:xfrm>
            <a:off x="133143" y="213189"/>
            <a:ext cx="561890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dirty="0" err="1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>
                <a:solidFill>
                  <a:srgbClr val="FF0000"/>
                </a:solidFill>
              </a:rPr>
              <a:t>) Fluctuation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(temperature)</a:t>
            </a:r>
            <a:endParaRPr lang="ja-JP" altLang="en-US" sz="2400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/>
          </p:nvPr>
        </p:nvGraphicFramePr>
        <p:xfrm>
          <a:off x="1008708" y="1496708"/>
          <a:ext cx="3719513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435" name="Equation" r:id="rId5" imgW="1498320" imgH="342720" progId="Equation.DSMT4">
                  <p:embed/>
                </p:oleObj>
              </mc:Choice>
              <mc:Fallback>
                <p:oleObj name="Equation" r:id="rId5" imgW="14983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708" y="1496708"/>
                        <a:ext cx="3719513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/>
          </p:nvPr>
        </p:nvGraphicFramePr>
        <p:xfrm>
          <a:off x="973138" y="1215669"/>
          <a:ext cx="46990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436" name="Equation" r:id="rId7" imgW="4698720" imgH="1269720" progId="Equation.DSMT4">
                  <p:embed/>
                </p:oleObj>
              </mc:Choice>
              <mc:Fallback>
                <p:oleObj name="Equation" r:id="rId7" imgW="4698720" imgH="1269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1215669"/>
                        <a:ext cx="4699000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589139" y="102853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Symmetric correlation</a:t>
            </a:r>
            <a:endParaRPr kumimoji="1" lang="ja-JP" altLang="en-US" dirty="0"/>
          </a:p>
        </p:txBody>
      </p:sp>
      <p:pic>
        <p:nvPicPr>
          <p:cNvPr id="12" name="Picture 6" descr="2006-09-14_22-45-48_anime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11478" y="341131"/>
            <a:ext cx="1062940" cy="104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3"/>
          <p:cNvGraphicFramePr>
            <a:graphicFrameLocks noChangeAspect="1"/>
          </p:cNvGraphicFramePr>
          <p:nvPr>
            <p:extLst/>
          </p:nvPr>
        </p:nvGraphicFramePr>
        <p:xfrm>
          <a:off x="6872558" y="338752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437" name="Equation" r:id="rId10" imgW="876240" imgH="304560" progId="Equation.DSMT4">
                  <p:embed/>
                </p:oleObj>
              </mc:Choice>
              <mc:Fallback>
                <p:oleObj name="Equation" r:id="rId10" imgW="876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558" y="338752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6646910" y="2301003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/>
              <a:t>Grabert</a:t>
            </a:r>
            <a:r>
              <a:rPr lang="en-US" altLang="ja-JP" sz="1400" dirty="0" smtClean="0"/>
              <a:t>, etc. </a:t>
            </a:r>
            <a:r>
              <a:rPr lang="en-US" altLang="ja-JP" sz="1400" dirty="0" err="1" smtClean="0"/>
              <a:t>Phys</a:t>
            </a:r>
            <a:r>
              <a:rPr lang="en-US" altLang="ja-JP" sz="1400" dirty="0" smtClean="0"/>
              <a:t> Rep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090" y="2806520"/>
            <a:ext cx="7920428" cy="3751991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244629" y="6371530"/>
            <a:ext cx="55446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/>
              <a:t>Tanimura,</a:t>
            </a:r>
            <a:r>
              <a:rPr lang="en-US" altLang="ja-JP" i="1" dirty="0" smtClean="0"/>
              <a:t> </a:t>
            </a:r>
            <a:r>
              <a:rPr lang="en-US" altLang="ja-JP" dirty="0">
                <a:hlinkClick r:id="rId13"/>
              </a:rPr>
              <a:t>JCP 142, 144110 </a:t>
            </a:r>
            <a:r>
              <a:rPr lang="en-US" altLang="ja-JP" dirty="0" smtClean="0">
                <a:hlinkClick r:id="rId13"/>
              </a:rPr>
              <a:t>(</a:t>
            </a:r>
            <a:r>
              <a:rPr lang="en-US" altLang="ja-JP" dirty="0">
                <a:hlinkClick r:id="rId13"/>
              </a:rPr>
              <a:t>2015)</a:t>
            </a:r>
            <a:r>
              <a:rPr lang="en-US" altLang="ja-JP" dirty="0"/>
              <a:t> </a:t>
            </a:r>
            <a:endParaRPr lang="ja-JP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2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ea typeface="ＭＳ Ｐゴシック" pitchFamily="50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 </a:t>
            </a:r>
            <a:endParaRPr kumimoji="1" lang="ja-JP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16785-BD08-475D-9A05-901EA362B257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95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1903" name="Object 11"/>
          <p:cNvGraphicFramePr>
            <a:graphicFrameLocks noChangeAspect="1"/>
          </p:cNvGraphicFramePr>
          <p:nvPr>
            <p:extLst/>
          </p:nvPr>
        </p:nvGraphicFramePr>
        <p:xfrm>
          <a:off x="3147983" y="4444992"/>
          <a:ext cx="310991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50" name="Equation" r:id="rId3" imgW="3111480" imgH="558720" progId="Equation.DSMT4">
                  <p:embed/>
                </p:oleObj>
              </mc:Choice>
              <mc:Fallback>
                <p:oleObj name="Equation" r:id="rId3" imgW="311148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7983" y="4444992"/>
                        <a:ext cx="310991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104" name="Picture 6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18" y="2956517"/>
            <a:ext cx="258127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37" name="Rectangle 2"/>
          <p:cNvSpPr>
            <a:spLocks noChangeArrowheads="1"/>
          </p:cNvSpPr>
          <p:nvPr/>
        </p:nvSpPr>
        <p:spPr bwMode="auto">
          <a:xfrm>
            <a:off x="428596" y="2428868"/>
            <a:ext cx="807561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2400" dirty="0" smtClean="0">
                <a:latin typeface="+mj-ea"/>
                <a:ea typeface="+mj-ea"/>
                <a:cs typeface="Arial Unicode MS"/>
              </a:rPr>
              <a:t>Physical observable like dipole moment       is defined by</a:t>
            </a:r>
            <a:endParaRPr lang="en-US" altLang="ja-JP" sz="2400" dirty="0">
              <a:latin typeface="+mj-ea"/>
              <a:ea typeface="+mj-ea"/>
              <a:cs typeface="Arial Unicode MS"/>
            </a:endParaRPr>
          </a:p>
          <a:p>
            <a:pPr marL="342900" indent="-342900">
              <a:spcBef>
                <a:spcPct val="20000"/>
              </a:spcBef>
            </a:pPr>
            <a:endParaRPr lang="en-US" altLang="ja-JP" sz="2400" dirty="0">
              <a:latin typeface="+mj-ea"/>
              <a:ea typeface="+mj-ea"/>
              <a:cs typeface="Arial Unicode M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ja-JP" sz="2400" dirty="0">
              <a:latin typeface="+mj-ea"/>
              <a:ea typeface="+mj-ea"/>
              <a:cs typeface="Arial Unicode MS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ja-JP" sz="2400" dirty="0" smtClean="0">
                <a:latin typeface="+mj-ea"/>
                <a:ea typeface="+mj-ea"/>
                <a:cs typeface="Arial Unicode MS"/>
              </a:rPr>
              <a:t>If      is a function of </a:t>
            </a:r>
            <a:r>
              <a:rPr lang="en-US" altLang="ja-JP" sz="2400" i="1" dirty="0" smtClean="0">
                <a:solidFill>
                  <a:srgbClr val="FF33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ja-JP" altLang="en-US" sz="2400" dirty="0" smtClean="0">
                <a:latin typeface="+mj-ea"/>
                <a:ea typeface="+mj-ea"/>
                <a:cs typeface="Arial Unicode MS"/>
              </a:rPr>
              <a:t> </a:t>
            </a:r>
            <a:r>
              <a:rPr lang="en-US" altLang="ja-JP" sz="2400" dirty="0" smtClean="0">
                <a:latin typeface="+mj-ea"/>
                <a:ea typeface="+mj-ea"/>
                <a:cs typeface="Arial Unicode MS"/>
              </a:rPr>
              <a:t>only, we can rewrite </a:t>
            </a:r>
            <a:endParaRPr lang="en-US" altLang="ja-JP" sz="2400" dirty="0">
              <a:latin typeface="+mj-ea"/>
              <a:ea typeface="+mj-ea"/>
              <a:cs typeface="Arial Unicode MS"/>
            </a:endParaRPr>
          </a:p>
          <a:p>
            <a:pPr marL="342900" indent="-342900">
              <a:spcBef>
                <a:spcPct val="20000"/>
              </a:spcBef>
            </a:pPr>
            <a:endParaRPr lang="en-US" altLang="ja-JP" sz="2400" dirty="0">
              <a:latin typeface="+mj-ea"/>
              <a:ea typeface="+mj-ea"/>
              <a:cs typeface="Arial Unicode MS"/>
            </a:endParaRPr>
          </a:p>
          <a:p>
            <a:pPr marL="342900" indent="-342900">
              <a:spcBef>
                <a:spcPct val="20000"/>
              </a:spcBef>
            </a:pPr>
            <a:endParaRPr lang="en-US" altLang="ja-JP" sz="2400" dirty="0" smtClean="0">
              <a:latin typeface="+mj-ea"/>
              <a:ea typeface="+mj-ea"/>
              <a:cs typeface="Arial Unicode MS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ja-JP" sz="2400" dirty="0">
                <a:latin typeface="+mj-ea"/>
                <a:ea typeface="+mj-ea"/>
                <a:cs typeface="Arial Unicode MS"/>
              </a:rPr>
              <a:t>w</a:t>
            </a:r>
            <a:r>
              <a:rPr lang="en-US" altLang="ja-JP" sz="2400" dirty="0" smtClean="0">
                <a:latin typeface="+mj-ea"/>
                <a:ea typeface="+mj-ea"/>
                <a:cs typeface="Arial Unicode MS"/>
              </a:rPr>
              <a:t>here</a:t>
            </a:r>
            <a:endParaRPr lang="en-US" altLang="ja-JP" sz="2400" dirty="0">
              <a:latin typeface="+mj-ea"/>
              <a:ea typeface="+mj-ea"/>
              <a:cs typeface="Arial Unicode MS"/>
            </a:endParaRPr>
          </a:p>
          <a:p>
            <a:pPr marL="342900" indent="-342900">
              <a:spcBef>
                <a:spcPct val="20000"/>
              </a:spcBef>
            </a:pPr>
            <a:endParaRPr lang="en-US" altLang="ja-JP" sz="2400" dirty="0">
              <a:solidFill>
                <a:srgbClr val="CC3300"/>
              </a:solidFill>
              <a:latin typeface="+mj-ea"/>
              <a:ea typeface="+mj-ea"/>
              <a:cs typeface="Arial Unicode MS"/>
            </a:endParaRPr>
          </a:p>
        </p:txBody>
      </p:sp>
      <p:graphicFrame>
        <p:nvGraphicFramePr>
          <p:cNvPr id="180226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993871" y="3017829"/>
          <a:ext cx="34655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51" name="Equation" r:id="rId6" imgW="3466800" imgH="431640" progId="Equation.DSMT4">
                  <p:embed/>
                </p:oleObj>
              </mc:Choice>
              <mc:Fallback>
                <p:oleObj name="Equation" r:id="rId6" imgW="3466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3871" y="3017829"/>
                        <a:ext cx="346551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892" name="Object 3"/>
          <p:cNvGraphicFramePr>
            <a:graphicFrameLocks noGrp="1" noChangeAspect="1"/>
          </p:cNvGraphicFramePr>
          <p:nvPr>
            <p:ph sz="quarter" idx="4"/>
            <p:extLst/>
          </p:nvPr>
        </p:nvGraphicFramePr>
        <p:xfrm>
          <a:off x="3147983" y="4441817"/>
          <a:ext cx="310991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52" name="Equation" r:id="rId8" imgW="3111480" imgH="558720" progId="Equation.DSMT4">
                  <p:embed/>
                </p:oleObj>
              </mc:Choice>
              <mc:Fallback>
                <p:oleObj name="Equation" r:id="rId8" imgW="311148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7983" y="4441817"/>
                        <a:ext cx="310991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8" name="Rectangle 5"/>
          <p:cNvSpPr>
            <a:spLocks noChangeArrowheads="1"/>
          </p:cNvSpPr>
          <p:nvPr/>
        </p:nvSpPr>
        <p:spPr bwMode="auto">
          <a:xfrm>
            <a:off x="500063" y="1142984"/>
            <a:ext cx="8643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dirty="0" smtClean="0">
                <a:latin typeface="+mj-ea"/>
                <a:ea typeface="+mj-ea"/>
                <a:cs typeface="Arial Unicode MS"/>
                <a:sym typeface="Wingdings" pitchFamily="2" charset="2"/>
              </a:rPr>
              <a:t>For wave </a:t>
            </a:r>
            <a:r>
              <a:rPr lang="en-US" altLang="ja-JP" sz="2400" dirty="0" err="1" smtClean="0">
                <a:latin typeface="+mj-ea"/>
                <a:ea typeface="+mj-ea"/>
                <a:cs typeface="Arial Unicode MS"/>
                <a:sym typeface="Wingdings" pitchFamily="2" charset="2"/>
              </a:rPr>
              <a:t>func</a:t>
            </a:r>
            <a:r>
              <a:rPr lang="en-US" altLang="ja-JP" sz="2400" dirty="0" smtClean="0">
                <a:latin typeface="+mj-ea"/>
                <a:ea typeface="+mj-ea"/>
                <a:cs typeface="Arial Unicode MS"/>
                <a:sym typeface="Wingdings" pitchFamily="2" charset="2"/>
              </a:rPr>
              <a:t>.               , density matrix elements are</a:t>
            </a:r>
            <a:endParaRPr lang="en-US" altLang="ja-JP" sz="2400" dirty="0">
              <a:latin typeface="+mj-ea"/>
              <a:ea typeface="+mj-ea"/>
              <a:cs typeface="Arial Unicode MS"/>
              <a:sym typeface="Wingdings" pitchFamily="2" charset="2"/>
            </a:endParaRPr>
          </a:p>
        </p:txBody>
      </p:sp>
      <p:graphicFrame>
        <p:nvGraphicFramePr>
          <p:cNvPr id="421894" name="Object 4"/>
          <p:cNvGraphicFramePr>
            <a:graphicFrameLocks noChangeAspect="1"/>
          </p:cNvGraphicFramePr>
          <p:nvPr>
            <p:extLst/>
          </p:nvPr>
        </p:nvGraphicFramePr>
        <p:xfrm>
          <a:off x="1701800" y="5375275"/>
          <a:ext cx="28702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53" name="Equation" r:id="rId10" imgW="2869920" imgH="482400" progId="Equation.DSMT4">
                  <p:embed/>
                </p:oleObj>
              </mc:Choice>
              <mc:Fallback>
                <p:oleObj name="Equation" r:id="rId10" imgW="28699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5375275"/>
                        <a:ext cx="2870200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0" name="Object 6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2555776" y="1271956"/>
          <a:ext cx="1281113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54" name="Equation" r:id="rId12" imgW="1282680" imgH="330120" progId="Equation.DSMT4">
                  <p:embed/>
                </p:oleObj>
              </mc:Choice>
              <mc:Fallback>
                <p:oleObj name="Equation" r:id="rId12" imgW="12826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1271956"/>
                        <a:ext cx="1281113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1" name="Object 7"/>
          <p:cNvGraphicFramePr>
            <a:graphicFrameLocks noChangeAspect="1"/>
          </p:cNvGraphicFramePr>
          <p:nvPr>
            <p:extLst/>
          </p:nvPr>
        </p:nvGraphicFramePr>
        <p:xfrm>
          <a:off x="5580112" y="2514922"/>
          <a:ext cx="471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55" name="Equation" r:id="rId14" imgW="469800" imgH="304560" progId="Equation.DSMT4">
                  <p:embed/>
                </p:oleObj>
              </mc:Choice>
              <mc:Fallback>
                <p:oleObj name="Equation" r:id="rId14" imgW="4698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2514922"/>
                        <a:ext cx="471488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2" name="Object 8"/>
          <p:cNvGraphicFramePr>
            <a:graphicFrameLocks noChangeAspect="1"/>
          </p:cNvGraphicFramePr>
          <p:nvPr/>
        </p:nvGraphicFramePr>
        <p:xfrm>
          <a:off x="785786" y="3714752"/>
          <a:ext cx="37306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56" name="Equation" r:id="rId16" imgW="152280" imgH="203040" progId="Equation.DSMT4">
                  <p:embed/>
                </p:oleObj>
              </mc:Choice>
              <mc:Fallback>
                <p:oleObj name="Equation" r:id="rId16" imgW="152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3714752"/>
                        <a:ext cx="373063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3" name="Object 9"/>
          <p:cNvGraphicFramePr>
            <a:graphicFrameLocks noChangeAspect="1"/>
          </p:cNvGraphicFramePr>
          <p:nvPr/>
        </p:nvGraphicFramePr>
        <p:xfrm>
          <a:off x="1881158" y="4457692"/>
          <a:ext cx="12303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57" name="Equation" r:id="rId18" imgW="1231560" imgH="482400" progId="Equation.DSMT4">
                  <p:embed/>
                </p:oleObj>
              </mc:Choice>
              <mc:Fallback>
                <p:oleObj name="Equation" r:id="rId18" imgW="12315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58" y="4457692"/>
                        <a:ext cx="12303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1900" name="Picture 1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765784" y="5548320"/>
            <a:ext cx="360363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0234" name="Object 10"/>
          <p:cNvGraphicFramePr>
            <a:graphicFrameLocks noChangeAspect="1"/>
          </p:cNvGraphicFramePr>
          <p:nvPr/>
        </p:nvGraphicFramePr>
        <p:xfrm>
          <a:off x="2106613" y="1844659"/>
          <a:ext cx="312420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58" name="Equation" r:id="rId21" imgW="3136680" imgH="444240" progId="Equation.DSMT4">
                  <p:embed/>
                </p:oleObj>
              </mc:Choice>
              <mc:Fallback>
                <p:oleObj name="Equation" r:id="rId21" imgW="31366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6613" y="1844659"/>
                        <a:ext cx="3124200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904" name="Object 12"/>
          <p:cNvGraphicFramePr>
            <a:graphicFrameLocks noChangeAspect="1"/>
          </p:cNvGraphicFramePr>
          <p:nvPr>
            <p:extLst/>
          </p:nvPr>
        </p:nvGraphicFramePr>
        <p:xfrm>
          <a:off x="3138458" y="4491029"/>
          <a:ext cx="2159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59" name="Equation" r:id="rId23" imgW="2158920" imgH="482400" progId="Equation.DSMT4">
                  <p:embed/>
                </p:oleObj>
              </mc:Choice>
              <mc:Fallback>
                <p:oleObj name="Equation" r:id="rId23" imgW="21589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458" y="4491029"/>
                        <a:ext cx="21590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179511" y="142852"/>
            <a:ext cx="8951081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Reduced Density Matrix</a:t>
            </a:r>
            <a:endParaRPr kumimoji="1" lang="ja-JP" altLang="en-US" sz="3600" dirty="0"/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103281" y="6300085"/>
            <a:ext cx="360363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正方形/長方形 18"/>
          <p:cNvSpPr/>
          <p:nvPr/>
        </p:nvSpPr>
        <p:spPr>
          <a:xfrm>
            <a:off x="1280942" y="6217314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ja-JP" altLang="en-US" dirty="0" smtClean="0">
                <a:solidFill>
                  <a:srgbClr val="CC33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dirty="0" smtClean="0">
                <a:solidFill>
                  <a:srgbClr val="CC33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reduced density matrices        Energy does not conserve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正方形/長方形 1"/>
              <p:cNvSpPr/>
              <p:nvPr/>
            </p:nvSpPr>
            <p:spPr>
              <a:xfrm>
                <a:off x="5181398" y="5281168"/>
                <a:ext cx="3982757" cy="658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ja-JP" altLang="en-US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ja-JP" altLang="en-US">
                          <a:latin typeface="Cambria Math"/>
                        </a:rPr>
                        <m:t>=−</m:t>
                      </m:r>
                      <m:r>
                        <a:rPr lang="ja-JP" altLang="en-US" i="1">
                          <a:latin typeface="Cambria Math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ja-JP" altLang="en-US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ja-JP" altLang="en-US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ja-JP" altLang="en-US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ja-JP" altLang="en-US">
                          <a:latin typeface="Cambria Math"/>
                        </a:rPr>
                        <m:t>−</m:t>
                      </m:r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̂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𝛤</m:t>
                              </m:r>
                            </m:e>
                          </m:acc>
                          <m:r>
                            <a:rPr lang="ja-JP" altLang="en-US">
                              <a:latin typeface="Cambria Math"/>
                            </a:rPr>
                            <m:t>(</m:t>
                          </m:r>
                          <m:r>
                            <a:rPr lang="ja-JP" altLang="en-US" i="1">
                              <a:latin typeface="Cambria Math"/>
                            </a:rPr>
                            <m:t>𝑡</m:t>
                          </m:r>
                          <m:r>
                            <a:rPr lang="ja-JP" altLang="en-US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ja-JP" altLang="en-US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ja-JP" altLang="en-US"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ja-JP" altLang="en-US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ja-JP" altLang="en-US"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ja-JP" altLang="en-US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ja-JP" altLang="en-US">
                              <a:latin typeface="Cambria Math"/>
                            </a:rPr>
                            <m:t>)</m:t>
                          </m:r>
                          <m:r>
                            <a:rPr lang="ja-JP" altLang="en-US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ja-JP" altLang="en-US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" name="正方形/長方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398" y="5281168"/>
                <a:ext cx="3982757" cy="65877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2" descr="C:\Users\tanimura.THEOCHEM\Desktop\dipole.gif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144">
            <a:off x="6930654" y="3802313"/>
            <a:ext cx="818228" cy="3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オブジェクト 2"/>
          <p:cNvGraphicFramePr>
            <a:graphicFrameLocks noGrp="1" noChangeAspect="1"/>
          </p:cNvGraphicFramePr>
          <p:nvPr>
            <p:extLst/>
          </p:nvPr>
        </p:nvGraphicFramePr>
        <p:xfrm>
          <a:off x="5988011" y="1844824"/>
          <a:ext cx="27035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60" name="Equation" r:id="rId27" imgW="2705040" imgH="431640" progId="Equation.DSMT4">
                  <p:embed/>
                </p:oleObj>
              </mc:Choice>
              <mc:Fallback>
                <p:oleObj name="Equation" r:id="rId27" imgW="2705040" imgH="4316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8011" y="1844824"/>
                        <a:ext cx="27035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7"/>
          <p:cNvGraphicFramePr>
            <a:graphicFrameLocks noChangeAspect="1"/>
          </p:cNvGraphicFramePr>
          <p:nvPr>
            <p:extLst/>
          </p:nvPr>
        </p:nvGraphicFramePr>
        <p:xfrm>
          <a:off x="6710363" y="4130675"/>
          <a:ext cx="62547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61" name="Equation" r:id="rId29" imgW="622080" imgH="342720" progId="Equation.DSMT4">
                  <p:embed/>
                </p:oleObj>
              </mc:Choice>
              <mc:Fallback>
                <p:oleObj name="Equation" r:id="rId29" imgW="6220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0363" y="4130675"/>
                        <a:ext cx="62547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5206757" y="5865923"/>
            <a:ext cx="3932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Generalized master equation (2</a:t>
            </a:r>
            <a:r>
              <a:rPr lang="en-US" altLang="ja-JP" sz="1200" baseline="30000" dirty="0" smtClean="0"/>
              <a:t>nd</a:t>
            </a:r>
            <a:r>
              <a:rPr lang="en-US" altLang="ja-JP" sz="1200" dirty="0" smtClean="0"/>
              <a:t> order perturbative theory)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53568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21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2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421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2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2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56" y="2864531"/>
            <a:ext cx="7820631" cy="4004904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-56204" y="278479"/>
            <a:ext cx="624972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dirty="0" smtClean="0">
                <a:solidFill>
                  <a:srgbClr val="0066FF"/>
                </a:solidFill>
              </a:rPr>
              <a:t>ii) Dissipation</a:t>
            </a:r>
            <a:r>
              <a:rPr lang="ja-JP" altLang="en-US" dirty="0" smtClean="0">
                <a:solidFill>
                  <a:srgbClr val="0066FF"/>
                </a:solidFill>
              </a:rPr>
              <a:t> </a:t>
            </a:r>
            <a:r>
              <a:rPr lang="en-US" altLang="ja-JP" sz="2800" dirty="0">
                <a:solidFill>
                  <a:srgbClr val="0066FF"/>
                </a:solidFill>
              </a:rPr>
              <a:t>(relaxation)</a:t>
            </a:r>
          </a:p>
          <a:p>
            <a:endParaRPr lang="ja-JP" altLang="en-US" dirty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/>
          </p:nvPr>
        </p:nvGraphicFramePr>
        <p:xfrm>
          <a:off x="1109186" y="1577949"/>
          <a:ext cx="29940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404" name="Equation" r:id="rId4" imgW="1206360" imgH="342720" progId="Equation.DSMT4">
                  <p:embed/>
                </p:oleObj>
              </mc:Choice>
              <mc:Fallback>
                <p:oleObj name="Equation" r:id="rId4" imgW="12063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186" y="1577949"/>
                        <a:ext cx="29940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/>
          </p:nvPr>
        </p:nvGraphicFramePr>
        <p:xfrm>
          <a:off x="1109186" y="1659640"/>
          <a:ext cx="4902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405" name="Equation" r:id="rId6" imgW="4902120" imgH="914400" progId="Equation.DSMT4">
                  <p:embed/>
                </p:oleObj>
              </mc:Choice>
              <mc:Fallback>
                <p:oleObj name="Equation" r:id="rId6" imgW="490212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186" y="1659640"/>
                        <a:ext cx="4902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直線矢印コネクタ 7"/>
          <p:cNvCxnSpPr/>
          <p:nvPr/>
        </p:nvCxnSpPr>
        <p:spPr>
          <a:xfrm flipH="1">
            <a:off x="6363909" y="2800024"/>
            <a:ext cx="278294" cy="1917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21"/>
          <p:cNvSpPr>
            <a:spLocks/>
          </p:cNvSpPr>
          <p:nvPr/>
        </p:nvSpPr>
        <p:spPr bwMode="auto">
          <a:xfrm>
            <a:off x="6807993" y="2574289"/>
            <a:ext cx="1765300" cy="41969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altLang="ja-JP" sz="1700" dirty="0" smtClean="0">
                <a:solidFill>
                  <a:srgbClr val="FF0000"/>
                </a:solidFill>
                <a:latin typeface="Helvetica" charset="0"/>
                <a:sym typeface="Helvetica" charset="0"/>
              </a:rPr>
              <a:t>Non-Markovian </a:t>
            </a:r>
          </a:p>
          <a:p>
            <a:pPr algn="l"/>
            <a:r>
              <a:rPr lang="en-US" altLang="ja-JP" sz="1700" dirty="0" err="1" smtClean="0">
                <a:solidFill>
                  <a:srgbClr val="FF0000"/>
                </a:solidFill>
                <a:latin typeface="Helvetica" charset="0"/>
                <a:sym typeface="Helvetica" charset="0"/>
              </a:rPr>
              <a:t>Bosonic</a:t>
            </a:r>
            <a:r>
              <a:rPr lang="en-US" altLang="ja-JP" sz="1700" dirty="0" smtClean="0">
                <a:solidFill>
                  <a:srgbClr val="FF0000"/>
                </a:solidFill>
                <a:latin typeface="Helvetica" charset="0"/>
                <a:sym typeface="Helvetica" charset="0"/>
              </a:rPr>
              <a:t> peak</a:t>
            </a:r>
            <a:endParaRPr lang="ja-JP" altLang="en-US" sz="1700" dirty="0">
              <a:solidFill>
                <a:srgbClr val="FF0000"/>
              </a:solidFill>
              <a:latin typeface="Helvetica" charset="0"/>
              <a:sym typeface="Helvetica" charset="0"/>
            </a:endParaRPr>
          </a:p>
        </p:txBody>
      </p:sp>
      <p:pic>
        <p:nvPicPr>
          <p:cNvPr id="13" name="Picture 6" descr="2006-09-14_22-45-48_anime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0502" y="406624"/>
            <a:ext cx="1062940" cy="104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03946" y="1151638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1st order response function (temperature independent)</a:t>
            </a:r>
            <a:endParaRPr kumimoji="1" lang="ja-JP" altLang="en-US" dirty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/>
          </p:nvPr>
        </p:nvGraphicFramePr>
        <p:xfrm>
          <a:off x="6871255" y="422196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406" name="Equation" r:id="rId9" imgW="876240" imgH="304560" progId="Equation.DSMT4">
                  <p:embed/>
                </p:oleObj>
              </mc:Choice>
              <mc:Fallback>
                <p:oleObj name="Equation" r:id="rId9" imgW="876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1255" y="422196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6872558" y="141867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/>
              <a:t>Grabert</a:t>
            </a:r>
            <a:r>
              <a:rPr lang="en-US" altLang="ja-JP" sz="1400" dirty="0" smtClean="0"/>
              <a:t>, etc. </a:t>
            </a:r>
            <a:r>
              <a:rPr lang="en-US" altLang="ja-JP" sz="1400" dirty="0" err="1" smtClean="0"/>
              <a:t>Phys</a:t>
            </a:r>
            <a:r>
              <a:rPr lang="en-US" altLang="ja-JP" sz="1400" dirty="0" smtClean="0"/>
              <a:t> Rep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16785-BD08-475D-9A05-901EA362B257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94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71" y="1637653"/>
            <a:ext cx="3037653" cy="2294967"/>
          </a:xfrm>
          <a:prstGeom prst="rect">
            <a:avLst/>
          </a:prstGeom>
        </p:spPr>
      </p:pic>
      <p:sp>
        <p:nvSpPr>
          <p:cNvPr id="12" name="正方形/長方形 25"/>
          <p:cNvSpPr>
            <a:spLocks noChangeArrowheads="1"/>
          </p:cNvSpPr>
          <p:nvPr/>
        </p:nvSpPr>
        <p:spPr bwMode="auto">
          <a:xfrm>
            <a:off x="276389" y="1249381"/>
            <a:ext cx="37087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HEOM </a:t>
            </a:r>
            <a:r>
              <a:rPr lang="en-US" altLang="ja-JP" sz="2400" dirty="0"/>
              <a:t>vs. TCL </a:t>
            </a:r>
            <a:r>
              <a:rPr lang="en-US" altLang="ja-JP" sz="2400" dirty="0" smtClean="0"/>
              <a:t>Readfield</a:t>
            </a:r>
            <a:endParaRPr lang="en-US" altLang="ja-JP" sz="2400" dirty="0"/>
          </a:p>
          <a:p>
            <a:endParaRPr lang="en-US" altLang="ja-JP" sz="2400" dirty="0"/>
          </a:p>
        </p:txBody>
      </p:sp>
      <p:sp>
        <p:nvSpPr>
          <p:cNvPr id="3" name="正方形/長方形 2"/>
          <p:cNvSpPr/>
          <p:nvPr/>
        </p:nvSpPr>
        <p:spPr>
          <a:xfrm>
            <a:off x="4362783" y="1551175"/>
            <a:ext cx="4169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541EB"/>
                </a:solidFill>
              </a:rPr>
              <a:t>factorized state           </a:t>
            </a:r>
            <a:r>
              <a:rPr lang="en-US" altLang="ja-JP" dirty="0" smtClean="0">
                <a:solidFill>
                  <a:srgbClr val="FF0000"/>
                </a:solidFill>
              </a:rPr>
              <a:t>              </a:t>
            </a:r>
            <a:r>
              <a:rPr lang="en-US" altLang="ja-JP" dirty="0" err="1" smtClean="0">
                <a:solidFill>
                  <a:srgbClr val="FF0000"/>
                </a:solidFill>
              </a:rPr>
              <a:t>unfactorized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676678" y="6385876"/>
            <a:ext cx="55446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/>
              <a:t>Y</a:t>
            </a:r>
            <a:r>
              <a:rPr lang="en-US" altLang="ja-JP" sz="2000" dirty="0"/>
              <a:t>. </a:t>
            </a:r>
            <a:r>
              <a:rPr lang="en-US" altLang="ja-JP" sz="2000" dirty="0" smtClean="0"/>
              <a:t>Tanimura,</a:t>
            </a:r>
            <a:r>
              <a:rPr lang="en-US" altLang="ja-JP" sz="2000" i="1" dirty="0" smtClean="0"/>
              <a:t> </a:t>
            </a:r>
            <a:r>
              <a:rPr lang="en-US" altLang="ja-JP" sz="2000" dirty="0">
                <a:hlinkClick r:id="rId4"/>
              </a:rPr>
              <a:t>JCP 142, 144110 </a:t>
            </a:r>
            <a:r>
              <a:rPr lang="en-US" altLang="ja-JP" sz="2000" dirty="0" smtClean="0">
                <a:hlinkClick r:id="rId4"/>
              </a:rPr>
              <a:t>(</a:t>
            </a:r>
            <a:r>
              <a:rPr lang="en-US" altLang="ja-JP" sz="2000" dirty="0">
                <a:hlinkClick r:id="rId4"/>
              </a:rPr>
              <a:t>2015)</a:t>
            </a:r>
            <a:r>
              <a:rPr lang="en-US" altLang="ja-JP" sz="2000" dirty="0"/>
              <a:t> </a:t>
            </a:r>
            <a:endParaRPr lang="ja-JP" altLang="en-US" sz="20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2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ea typeface="ＭＳ Ｐゴシック" pitchFamily="50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 </a:t>
            </a:r>
            <a:endParaRPr kumimoji="1" lang="ja-JP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895721"/>
              </p:ext>
            </p:extLst>
          </p:nvPr>
        </p:nvGraphicFramePr>
        <p:xfrm>
          <a:off x="4243498" y="882951"/>
          <a:ext cx="4408488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5374" name="Equation" r:id="rId5" imgW="4546440" imgH="685800" progId="Equation.DSMT4">
                  <p:embed/>
                </p:oleObj>
              </mc:Choice>
              <mc:Fallback>
                <p:oleObj name="Equation" r:id="rId5" imgW="454644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498" y="882951"/>
                        <a:ext cx="4408488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 descr="2006-09-14_22-45-48_anim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6023" y="2417056"/>
            <a:ext cx="1062940" cy="104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6171235" y="2740919"/>
          <a:ext cx="2173288" cy="720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5375" name="Equation" r:id="rId8" imgW="876240" imgH="304560" progId="Equation.DSMT4">
                  <p:embed/>
                </p:oleObj>
              </mc:Choice>
              <mc:Fallback>
                <p:oleObj name="Equation" r:id="rId8" imgW="876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1235" y="2740919"/>
                        <a:ext cx="2173288" cy="720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698" y="4298844"/>
            <a:ext cx="3130558" cy="224775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5603" y="4180509"/>
            <a:ext cx="3046720" cy="2205367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6236711" y="2279944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541EB"/>
                </a:solidFill>
              </a:rPr>
              <a:t>For harmonic system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499933" y="208637"/>
            <a:ext cx="6106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3200" dirty="0">
                <a:solidFill>
                  <a:srgbClr val="FFC000"/>
                </a:solidFill>
              </a:rPr>
              <a:t>iii) Static system-bath coherence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6BC34-4175-4EFC-8A42-31D5AEC33898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11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78" y="2687585"/>
            <a:ext cx="7604052" cy="2876484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457199" y="274638"/>
            <a:ext cx="7005667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dirty="0">
                <a:solidFill>
                  <a:srgbClr val="7030A0"/>
                </a:solidFill>
              </a:rPr>
              <a:t>iv) Dynamical </a:t>
            </a:r>
            <a:r>
              <a:rPr lang="en-US" altLang="ja-JP" dirty="0" smtClean="0">
                <a:solidFill>
                  <a:srgbClr val="7030A0"/>
                </a:solidFill>
              </a:rPr>
              <a:t>s-b </a:t>
            </a:r>
            <a:r>
              <a:rPr lang="en-US" altLang="ja-JP" dirty="0">
                <a:solidFill>
                  <a:srgbClr val="7030A0"/>
                </a:solidFill>
              </a:rPr>
              <a:t>coherence</a:t>
            </a:r>
          </a:p>
          <a:p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905229" y="1409526"/>
            <a:ext cx="4923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2nd order response function (2D Raman response)</a:t>
            </a:r>
            <a:endParaRPr lang="ja-JP" altLang="en-US" dirty="0"/>
          </a:p>
        </p:txBody>
      </p:sp>
      <p:graphicFrame>
        <p:nvGraphicFramePr>
          <p:cNvPr id="16" name="Object 7"/>
          <p:cNvGraphicFramePr>
            <a:graphicFrameLocks noChangeAspect="1"/>
          </p:cNvGraphicFramePr>
          <p:nvPr>
            <p:extLst/>
          </p:nvPr>
        </p:nvGraphicFramePr>
        <p:xfrm>
          <a:off x="1772958" y="6139896"/>
          <a:ext cx="56896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560" name="Equation" r:id="rId4" imgW="5867280" imgH="583920" progId="Equation.DSMT4">
                  <p:embed/>
                </p:oleObj>
              </mc:Choice>
              <mc:Fallback>
                <p:oleObj name="Equation" r:id="rId4" imgW="586728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2958" y="6139896"/>
                        <a:ext cx="5689600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"/>
          <p:cNvGraphicFramePr>
            <a:graphicFrameLocks noChangeAspect="1"/>
          </p:cNvGraphicFramePr>
          <p:nvPr>
            <p:extLst/>
          </p:nvPr>
        </p:nvGraphicFramePr>
        <p:xfrm>
          <a:off x="1736052" y="5564069"/>
          <a:ext cx="41370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561" name="Equation" r:id="rId6" imgW="4267080" imgH="457200" progId="Equation.DSMT4">
                  <p:embed/>
                </p:oleObj>
              </mc:Choice>
              <mc:Fallback>
                <p:oleObj name="Equation" r:id="rId6" imgW="4267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052" y="5564069"/>
                        <a:ext cx="4137025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530692" y="563552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e</a:t>
            </a:r>
            <a:r>
              <a:rPr lang="en-US" altLang="ja-JP" dirty="0" smtClean="0"/>
              <a:t>xact: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457199" y="6239274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factorized:</a:t>
            </a:r>
            <a:endParaRPr lang="ja-JP" altLang="en-US" dirty="0"/>
          </a:p>
        </p:txBody>
      </p:sp>
      <p:sp>
        <p:nvSpPr>
          <p:cNvPr id="2" name="円/楕円 1"/>
          <p:cNvSpPr/>
          <p:nvPr/>
        </p:nvSpPr>
        <p:spPr>
          <a:xfrm>
            <a:off x="6638810" y="4116769"/>
            <a:ext cx="306694" cy="369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6005637" y="4130458"/>
            <a:ext cx="306694" cy="369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7229208" y="3472746"/>
            <a:ext cx="1837526" cy="77044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altLang="ja-JP" sz="1700" dirty="0" smtClean="0">
                <a:solidFill>
                  <a:srgbClr val="FF0000"/>
                </a:solidFill>
                <a:latin typeface="Helvetica" charset="0"/>
                <a:sym typeface="Helvetica" charset="0"/>
              </a:rPr>
              <a:t>Lack of dynamical correlation</a:t>
            </a:r>
          </a:p>
        </p:txBody>
      </p:sp>
      <p:cxnSp>
        <p:nvCxnSpPr>
          <p:cNvPr id="21" name="直線矢印コネクタ 20"/>
          <p:cNvCxnSpPr/>
          <p:nvPr/>
        </p:nvCxnSpPr>
        <p:spPr>
          <a:xfrm flipH="1">
            <a:off x="6289959" y="3816736"/>
            <a:ext cx="803740" cy="3746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6901632" y="3847358"/>
            <a:ext cx="227055" cy="2968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4" name="Object 7"/>
          <p:cNvGraphicFramePr>
            <a:graphicFrameLocks noChangeAspect="1"/>
          </p:cNvGraphicFramePr>
          <p:nvPr>
            <p:extLst/>
          </p:nvPr>
        </p:nvGraphicFramePr>
        <p:xfrm>
          <a:off x="905229" y="1869745"/>
          <a:ext cx="49974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562" name="Equation" r:id="rId8" imgW="5155920" imgH="723600" progId="Equation.DSMT4">
                  <p:embed/>
                </p:oleObj>
              </mc:Choice>
              <mc:Fallback>
                <p:oleObj name="Equation" r:id="rId8" imgW="515592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229" y="1869745"/>
                        <a:ext cx="4997450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"/>
          <p:cNvGraphicFramePr>
            <a:graphicFrameLocks noChangeAspect="1"/>
          </p:cNvGraphicFramePr>
          <p:nvPr>
            <p:extLst/>
          </p:nvPr>
        </p:nvGraphicFramePr>
        <p:xfrm>
          <a:off x="5590114" y="1978172"/>
          <a:ext cx="327818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563" name="Equation" r:id="rId10" imgW="1320480" imgH="190440" progId="Equation.DSMT4">
                  <p:embed/>
                </p:oleObj>
              </mc:Choice>
              <mc:Fallback>
                <p:oleObj name="Equation" r:id="rId10" imgW="1320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0114" y="1978172"/>
                        <a:ext cx="3278188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7"/>
          <p:cNvGraphicFramePr>
            <a:graphicFrameLocks noChangeAspect="1"/>
          </p:cNvGraphicFramePr>
          <p:nvPr>
            <p:extLst/>
          </p:nvPr>
        </p:nvGraphicFramePr>
        <p:xfrm>
          <a:off x="896543" y="2018176"/>
          <a:ext cx="324961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564" name="Equation" r:id="rId12" imgW="3352680" imgH="419040" progId="Equation.DSMT4">
                  <p:embed/>
                </p:oleObj>
              </mc:Choice>
              <mc:Fallback>
                <p:oleObj name="Equation" r:id="rId12" imgW="33526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543" y="2018176"/>
                        <a:ext cx="3249613" cy="407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1225679" y="943555"/>
            <a:ext cx="7307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b="1" dirty="0"/>
              <a:t>( = capability of handling </a:t>
            </a:r>
            <a:r>
              <a:rPr lang="en-US" altLang="ja-JP" b="1" dirty="0">
                <a:solidFill>
                  <a:srgbClr val="FF0000"/>
                </a:solidFill>
              </a:rPr>
              <a:t>a time-dependent external force</a:t>
            </a:r>
            <a:r>
              <a:rPr lang="en-US" altLang="ja-JP" b="1" dirty="0"/>
              <a:t>)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16785-BD08-475D-9A05-901EA362B257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13022" y="1447463"/>
            <a:ext cx="2699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Tanimura &amp; </a:t>
            </a:r>
            <a:r>
              <a:rPr lang="en-US" altLang="ja-JP" sz="1400" dirty="0" err="1" smtClean="0"/>
              <a:t>Mukamel</a:t>
            </a:r>
            <a:r>
              <a:rPr lang="en-US" altLang="ja-JP" sz="1400" dirty="0" smtClean="0"/>
              <a:t> JCP 1993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890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764704"/>
            <a:ext cx="5760640" cy="543431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91580" y="188640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http://theochem.kuchem.kyoto-u.ac.jp/</a:t>
            </a:r>
            <a:r>
              <a:rPr lang="ja-JP" altLang="en-US" dirty="0" smtClean="0"/>
              <a:t>tanimura/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79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11" y="963063"/>
            <a:ext cx="3196711" cy="334504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04822" y="1057799"/>
            <a:ext cx="3182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Quantum Ratchet</a:t>
            </a:r>
            <a:endParaRPr lang="ja-JP" altLang="en-US" sz="2800" b="1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38475" y="1600233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Kato and YT, </a:t>
            </a:r>
            <a:r>
              <a:rPr lang="en-US" altLang="ja-JP" dirty="0" smtClean="0">
                <a:hlinkClick r:id="rId4"/>
              </a:rPr>
              <a:t>JPC. </a:t>
            </a:r>
            <a:r>
              <a:rPr lang="en-US" altLang="ja-JP" dirty="0">
                <a:hlinkClick r:id="rId4"/>
              </a:rPr>
              <a:t>B </a:t>
            </a:r>
            <a:r>
              <a:rPr lang="en-US" altLang="ja-JP" b="1" dirty="0">
                <a:hlinkClick r:id="rId4"/>
              </a:rPr>
              <a:t>117</a:t>
            </a:r>
            <a:r>
              <a:rPr lang="en-US" altLang="ja-JP" dirty="0">
                <a:hlinkClick r:id="rId4"/>
              </a:rPr>
              <a:t>, </a:t>
            </a:r>
            <a:r>
              <a:rPr lang="en-US" altLang="ja-JP" dirty="0" smtClean="0">
                <a:hlinkClick r:id="rId4"/>
              </a:rPr>
              <a:t>13132 </a:t>
            </a:r>
            <a:r>
              <a:rPr lang="en-US" altLang="ja-JP" dirty="0">
                <a:hlinkClick r:id="rId4"/>
              </a:rPr>
              <a:t>(2013).</a:t>
            </a:r>
            <a:r>
              <a:rPr lang="en-US" altLang="ja-JP" i="1" dirty="0">
                <a:hlinkClick r:id="rId4"/>
              </a:rPr>
              <a:t> </a:t>
            </a:r>
            <a:endParaRPr lang="en-US" altLang="ja-JP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3" y="2203149"/>
            <a:ext cx="3439342" cy="1214282"/>
          </a:xfrm>
          <a:prstGeom prst="rect">
            <a:avLst/>
          </a:prstGeom>
        </p:spPr>
      </p:pic>
      <p:pic>
        <p:nvPicPr>
          <p:cNvPr id="11" name="コンテンツ プレースホルダ 4" descr="anime_20.3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02189" y="4074952"/>
            <a:ext cx="3840143" cy="288010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51520" y="3460119"/>
            <a:ext cx="4639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tx2">
                    <a:lumMod val="75000"/>
                  </a:schemeClr>
                </a:solidFill>
              </a:rPr>
              <a:t>Resonant tunneling Diode</a:t>
            </a:r>
          </a:p>
        </p:txBody>
      </p:sp>
      <p:pic>
        <p:nvPicPr>
          <p:cNvPr id="15" name="Picture 2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61" y="4993504"/>
            <a:ext cx="1340295" cy="142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1279723" y="3986295"/>
            <a:ext cx="6697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Sakurai &amp; </a:t>
            </a:r>
            <a:r>
              <a:rPr lang="en-US" altLang="ja-JP" sz="1600" dirty="0" smtClean="0"/>
              <a:t>YT, JPSJ </a:t>
            </a:r>
            <a:r>
              <a:rPr lang="en-US" altLang="ja-JP" sz="1600" dirty="0" smtClean="0">
                <a:hlinkClick r:id="rId8"/>
              </a:rPr>
              <a:t> 82, 033707 </a:t>
            </a:r>
            <a:r>
              <a:rPr lang="en-US" altLang="ja-JP" sz="1600" dirty="0">
                <a:hlinkClick r:id="rId8"/>
              </a:rPr>
              <a:t>(</a:t>
            </a:r>
            <a:r>
              <a:rPr lang="en-US" altLang="ja-JP" sz="1600" dirty="0" smtClean="0">
                <a:hlinkClick r:id="rId8"/>
              </a:rPr>
              <a:t>2013). </a:t>
            </a:r>
            <a:endParaRPr lang="en-US" altLang="ja-JP" sz="1600" dirty="0" smtClean="0"/>
          </a:p>
          <a:p>
            <a:r>
              <a:rPr lang="en-US" altLang="ja-JP" sz="1600" dirty="0"/>
              <a:t>Sakurai &amp; YT, </a:t>
            </a:r>
            <a:r>
              <a:rPr lang="en-US" altLang="ja-JP" sz="1600" dirty="0" smtClean="0">
                <a:hlinkClick r:id="rId8"/>
              </a:rPr>
              <a:t>NJP </a:t>
            </a:r>
            <a:r>
              <a:rPr lang="en-US" altLang="ja-JP" sz="1600" dirty="0">
                <a:hlinkClick r:id="rId8"/>
              </a:rPr>
              <a:t>16, 015002 (2014</a:t>
            </a:r>
            <a:r>
              <a:rPr lang="en-US" altLang="ja-JP" sz="1600" dirty="0" smtClean="0">
                <a:hlinkClick r:id="rId8"/>
              </a:rPr>
              <a:t>).</a:t>
            </a:r>
          </a:p>
          <a:p>
            <a:r>
              <a:rPr lang="en-US" altLang="ja-JP" sz="1600" dirty="0" smtClean="0"/>
              <a:t>Grossman,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Sakurai </a:t>
            </a:r>
            <a:r>
              <a:rPr lang="en-US" altLang="ja-JP" sz="1600" dirty="0"/>
              <a:t>&amp; YT, JPSJ </a:t>
            </a:r>
            <a:r>
              <a:rPr lang="en-US" altLang="ja-JP" sz="1600" dirty="0">
                <a:hlinkClick r:id="rId8"/>
              </a:rPr>
              <a:t> </a:t>
            </a:r>
            <a:r>
              <a:rPr lang="en-US" altLang="ja-JP" sz="1600" dirty="0" smtClean="0">
                <a:hlinkClick r:id="rId8"/>
              </a:rPr>
              <a:t>85, 034803 </a:t>
            </a:r>
            <a:r>
              <a:rPr lang="en-US" altLang="ja-JP" sz="1600" dirty="0">
                <a:hlinkClick r:id="rId8"/>
              </a:rPr>
              <a:t>(</a:t>
            </a:r>
            <a:r>
              <a:rPr lang="en-US" altLang="ja-JP" sz="1600" dirty="0" smtClean="0">
                <a:hlinkClick r:id="rId8"/>
              </a:rPr>
              <a:t>2016). </a:t>
            </a:r>
            <a:endParaRPr lang="en-US" altLang="ja-JP" sz="1600" dirty="0"/>
          </a:p>
          <a:p>
            <a:r>
              <a:rPr lang="en-US" altLang="ja-JP" sz="1600" dirty="0" smtClean="0">
                <a:hlinkClick r:id="rId8"/>
              </a:rPr>
              <a:t> </a:t>
            </a:r>
            <a:endParaRPr lang="en-US" altLang="ja-JP" sz="1600" dirty="0"/>
          </a:p>
          <a:p>
            <a:endParaRPr lang="en-US" altLang="ja-JP" sz="1600" dirty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-852272" y="194229"/>
            <a:ext cx="8745648" cy="202882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3600" b="1" dirty="0" smtClean="0"/>
              <a:t>Our recent applications of HEOM</a:t>
            </a:r>
            <a:endParaRPr lang="en-US" altLang="ja-JP" sz="3600" b="1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16785-BD08-475D-9A05-901EA362B257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42334" y="4986568"/>
            <a:ext cx="108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Sakurai</a:t>
            </a:r>
          </a:p>
          <a:p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lang="ja-JP" altLang="en-US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櫻井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" y="4026027"/>
            <a:ext cx="719889" cy="10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629" y="1663838"/>
            <a:ext cx="664271" cy="785047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300670" y="2514608"/>
            <a:ext cx="1277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Kato(</a:t>
            </a:r>
            <a:r>
              <a:rPr lang="ja-JP" altLang="en-US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加藤</a:t>
            </a:r>
            <a:r>
              <a:rPr lang="en-US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721818" y="4142653"/>
            <a:ext cx="2221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Self current </a:t>
            </a:r>
            <a:r>
              <a:rPr lang="en-US" altLang="ja-JP" dirty="0" err="1" smtClean="0"/>
              <a:t>oscilation</a:t>
            </a:r>
            <a:endParaRPr lang="ja-JP" altLang="en-US" dirty="0"/>
          </a:p>
        </p:txBody>
      </p:sp>
      <p:pic>
        <p:nvPicPr>
          <p:cNvPr id="22" name="Picture 3" descr="C:\sakurai\document\博士論文\公聴会\図\共鳴トンネルダイオード\Fig2_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6147" y="5081454"/>
            <a:ext cx="1627350" cy="1376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75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700314" y="865359"/>
            <a:ext cx="7767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Our GPU-HEOM can handle </a:t>
            </a:r>
            <a:r>
              <a:rPr lang="en-US" altLang="ja-JP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4096 </a:t>
            </a:r>
            <a:r>
              <a:rPr lang="en-US" altLang="ja-JP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altLang="ja-JP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nergy eigenstates</a:t>
            </a:r>
            <a:endParaRPr lang="ja-JP" alt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700314" y="1367684"/>
            <a:ext cx="5429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Free induction decay of quantum spin glass system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4502152" y="2132065"/>
            <a:ext cx="7367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/>
              <a:t>Tsuchimoto</a:t>
            </a:r>
            <a:r>
              <a:rPr lang="en-US" altLang="ja-JP" dirty="0" smtClean="0"/>
              <a:t> &amp; Tanimura, </a:t>
            </a:r>
          </a:p>
          <a:p>
            <a:r>
              <a:rPr lang="en-US" altLang="ja-JP" dirty="0" smtClean="0">
                <a:hlinkClick r:id="rId3"/>
              </a:rPr>
              <a:t>J. </a:t>
            </a:r>
            <a:r>
              <a:rPr lang="en-US" altLang="ja-JP" dirty="0" err="1" smtClean="0">
                <a:hlinkClick r:id="rId3"/>
              </a:rPr>
              <a:t>Comput</a:t>
            </a:r>
            <a:r>
              <a:rPr lang="en-US" altLang="ja-JP" dirty="0" smtClean="0">
                <a:hlinkClick r:id="rId3"/>
              </a:rPr>
              <a:t>. </a:t>
            </a:r>
            <a:r>
              <a:rPr lang="en-US" altLang="ja-JP" dirty="0" err="1" smtClean="0">
                <a:hlinkClick r:id="rId3"/>
              </a:rPr>
              <a:t>Theor</a:t>
            </a:r>
            <a:r>
              <a:rPr lang="en-US" altLang="ja-JP" dirty="0" smtClean="0">
                <a:hlinkClick r:id="rId3"/>
              </a:rPr>
              <a:t>. Chem. </a:t>
            </a:r>
            <a:r>
              <a:rPr lang="en-US" altLang="ja-JP" b="1" dirty="0" smtClean="0">
                <a:hlinkClick r:id="rId3"/>
              </a:rPr>
              <a:t>11</a:t>
            </a:r>
            <a:r>
              <a:rPr lang="en-US" altLang="ja-JP" dirty="0" smtClean="0">
                <a:hlinkClick r:id="rId3"/>
              </a:rPr>
              <a:t>, 3859 (2015)</a:t>
            </a:r>
            <a:endParaRPr lang="en-US" altLang="ja-JP" dirty="0" smtClean="0"/>
          </a:p>
          <a:p>
            <a:r>
              <a:rPr lang="en-US" altLang="ja-JP" dirty="0" smtClean="0"/>
              <a:t>(GPU code is therein)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139" y="1839231"/>
            <a:ext cx="2696913" cy="187832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51613" y="305715"/>
            <a:ext cx="4960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Quantum </a:t>
            </a:r>
            <a:r>
              <a:rPr lang="en-US" altLang="ja-JP" sz="28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spin glass system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1613" y="3753983"/>
            <a:ext cx="5514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HEOM for Holstein Hamiltonian</a:t>
            </a:r>
            <a:endParaRPr lang="en-US" altLang="ja-JP" sz="2800" b="1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740819" y="5550766"/>
            <a:ext cx="8121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L. Chen, Y. </a:t>
            </a:r>
            <a:r>
              <a:rPr lang="en-US" altLang="ja-JP" dirty="0" smtClean="0"/>
              <a:t>Zhao, </a:t>
            </a:r>
            <a:r>
              <a:rPr lang="en-US" altLang="ja-JP" dirty="0"/>
              <a:t>and Y. Tanimura</a:t>
            </a:r>
            <a:r>
              <a:rPr lang="en-US" altLang="ja-JP" dirty="0" smtClean="0"/>
              <a:t>,</a:t>
            </a:r>
          </a:p>
          <a:p>
            <a:r>
              <a:rPr lang="en-US" altLang="ja-JP" i="1" dirty="0" smtClean="0"/>
              <a:t> </a:t>
            </a:r>
            <a:r>
              <a:rPr lang="en-US" altLang="ja-JP" dirty="0" smtClean="0">
                <a:hlinkClick r:id="rId5"/>
              </a:rPr>
              <a:t>J</a:t>
            </a:r>
            <a:r>
              <a:rPr lang="en-US" altLang="ja-JP" dirty="0">
                <a:hlinkClick r:id="rId5"/>
              </a:rPr>
              <a:t>. Phys. Chem. Let. </a:t>
            </a:r>
            <a:r>
              <a:rPr lang="en-US" altLang="ja-JP" b="1" dirty="0">
                <a:hlinkClick r:id="rId5"/>
              </a:rPr>
              <a:t>6</a:t>
            </a:r>
            <a:r>
              <a:rPr lang="en-US" altLang="ja-JP" dirty="0">
                <a:hlinkClick r:id="rId5"/>
              </a:rPr>
              <a:t>, </a:t>
            </a:r>
            <a:r>
              <a:rPr lang="en-US" altLang="ja-JP" dirty="0" smtClean="0">
                <a:hlinkClick r:id="rId5"/>
              </a:rPr>
              <a:t>3110 </a:t>
            </a:r>
            <a:r>
              <a:rPr lang="en-US" altLang="ja-JP" dirty="0">
                <a:hlinkClick r:id="rId5"/>
              </a:rPr>
              <a:t>(2015).</a:t>
            </a:r>
            <a:r>
              <a:rPr lang="en-US" altLang="ja-JP" dirty="0"/>
              <a:t> 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105" y="5188664"/>
            <a:ext cx="3106695" cy="1370536"/>
          </a:xfrm>
          <a:prstGeom prst="rect">
            <a:avLst/>
          </a:prstGeom>
        </p:spPr>
      </p:pic>
      <p:sp>
        <p:nvSpPr>
          <p:cNvPr id="10" name="スライド番号プレースホルダー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FC22A8-9B34-420F-B0D2-9BFC30D63D57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>
            <p:extLst/>
          </p:nvPr>
        </p:nvGraphicFramePr>
        <p:xfrm>
          <a:off x="448768" y="4296563"/>
          <a:ext cx="84709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401" name="Equation" r:id="rId7" imgW="8737560" imgH="825480" progId="Equation.DSMT4">
                  <p:embed/>
                </p:oleObj>
              </mc:Choice>
              <mc:Fallback>
                <p:oleObj name="Equation" r:id="rId7" imgW="873756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68" y="4296563"/>
                        <a:ext cx="84709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622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0688"/>
            <a:ext cx="2667000" cy="260032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779912" y="64190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温故知新</a:t>
            </a:r>
            <a:endParaRPr kumimoji="1" lang="ja-JP" altLang="en-US" sz="4000" dirty="0"/>
          </a:p>
        </p:txBody>
      </p:sp>
      <p:sp>
        <p:nvSpPr>
          <p:cNvPr id="5" name="正方形/長方形 4"/>
          <p:cNvSpPr/>
          <p:nvPr/>
        </p:nvSpPr>
        <p:spPr>
          <a:xfrm>
            <a:off x="899592" y="3299793"/>
            <a:ext cx="2427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/>
              <a:t>Ryogo</a:t>
            </a:r>
            <a:r>
              <a:rPr lang="en-US" altLang="ja-JP" dirty="0" smtClean="0"/>
              <a:t> Kubo(</a:t>
            </a:r>
            <a:r>
              <a:rPr lang="ja-JP" altLang="en-US" dirty="0" smtClean="0"/>
              <a:t>久保亮五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851920" y="132081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400" dirty="0" smtClean="0"/>
              <a:t>try </a:t>
            </a:r>
            <a:r>
              <a:rPr lang="en-US" altLang="ja-JP" sz="2400" dirty="0"/>
              <a:t>to find a guide into tomorrow by taking lessons from the past.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82661" y="4653136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/>
              <a:t>Why don't you study your research instead of attending tons of conferences. (R. Kubo)</a:t>
            </a:r>
            <a:endParaRPr lang="ja-JP" altLang="en-US" sz="3200" dirty="0"/>
          </a:p>
        </p:txBody>
      </p:sp>
      <p:sp>
        <p:nvSpPr>
          <p:cNvPr id="8" name="正方形/長方形 7"/>
          <p:cNvSpPr/>
          <p:nvPr/>
        </p:nvSpPr>
        <p:spPr>
          <a:xfrm>
            <a:off x="4211960" y="2614843"/>
            <a:ext cx="3243196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Students projects</a:t>
            </a:r>
            <a:endParaRPr lang="en-US" altLang="ja-JP" dirty="0" smtClean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  <a:p>
            <a:r>
              <a:rPr lang="en-US" altLang="ja-JP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 Quantum Ratchet</a:t>
            </a:r>
          </a:p>
          <a:p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resonant tunneling diode</a:t>
            </a:r>
          </a:p>
          <a:p>
            <a:r>
              <a:rPr lang="en-US" altLang="ja-JP" sz="20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SQUID</a:t>
            </a:r>
          </a:p>
          <a:p>
            <a:r>
              <a:rPr lang="en-US" altLang="ja-JP" sz="20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Proton &amp; electron transfer</a:t>
            </a:r>
            <a:endParaRPr lang="en-US" altLang="ja-JP" sz="20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2588" y="2168129"/>
            <a:ext cx="12382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Object 10"/>
          <p:cNvGraphicFramePr>
            <a:graphicFrameLocks noChangeAspect="1"/>
          </p:cNvGraphicFramePr>
          <p:nvPr>
            <p:extLst/>
          </p:nvPr>
        </p:nvGraphicFramePr>
        <p:xfrm>
          <a:off x="1713855" y="3429000"/>
          <a:ext cx="5337175" cy="202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14" name="Equation" r:id="rId4" imgW="7137360" imgH="2705040" progId="Equation.DSMT4">
                  <p:embed/>
                </p:oleObj>
              </mc:Choice>
              <mc:Fallback>
                <p:oleObj name="Equation" r:id="rId4" imgW="7137360" imgH="2705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3855" y="3429000"/>
                        <a:ext cx="5337175" cy="202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2588" y="2096691"/>
            <a:ext cx="11906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3970" y="2311005"/>
            <a:ext cx="1070918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8076" y="2168129"/>
            <a:ext cx="11906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線矢印コネクタ 6"/>
          <p:cNvCxnSpPr/>
          <p:nvPr/>
        </p:nvCxnSpPr>
        <p:spPr>
          <a:xfrm>
            <a:off x="3879646" y="2668195"/>
            <a:ext cx="714380" cy="1588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タイトル 1"/>
          <p:cNvSpPr txBox="1">
            <a:spLocks/>
          </p:cNvSpPr>
          <p:nvPr/>
        </p:nvSpPr>
        <p:spPr>
          <a:xfrm>
            <a:off x="442949" y="26064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Arial Unicode MS" panose="020B0604020202020204" pitchFamily="50" charset="-128"/>
                <a:cs typeface="+mj-cs"/>
              </a:defRPr>
            </a:lvl1pPr>
          </a:lstStyle>
          <a:p>
            <a:r>
              <a:rPr lang="en-US" altLang="ja-JP" dirty="0" smtClean="0"/>
              <a:t>Quantum measures</a:t>
            </a:r>
            <a:endParaRPr lang="ja-JP" alt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4" y="1996101"/>
            <a:ext cx="14382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04" y="1938951"/>
            <a:ext cx="132397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線矢印コネクタ 10"/>
          <p:cNvCxnSpPr/>
          <p:nvPr/>
        </p:nvCxnSpPr>
        <p:spPr>
          <a:xfrm>
            <a:off x="5904420" y="2684591"/>
            <a:ext cx="432048" cy="12175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2320212" y="2689572"/>
            <a:ext cx="487864" cy="7194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065141"/>
              </p:ext>
            </p:extLst>
          </p:nvPr>
        </p:nvGraphicFramePr>
        <p:xfrm>
          <a:off x="707937" y="5952805"/>
          <a:ext cx="1206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15" name="Equation" r:id="rId9" imgW="1206360" imgH="317160" progId="Equation.DSMT4">
                  <p:embed/>
                </p:oleObj>
              </mc:Choice>
              <mc:Fallback>
                <p:oleObj name="Equation" r:id="rId9" imgW="12063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7937" y="5952805"/>
                        <a:ext cx="1206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264880"/>
              </p:ext>
            </p:extLst>
          </p:nvPr>
        </p:nvGraphicFramePr>
        <p:xfrm>
          <a:off x="5678024" y="5664773"/>
          <a:ext cx="1244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16" name="Equation" r:id="rId11" imgW="1244520" imgH="380880" progId="Equation.DSMT4">
                  <p:embed/>
                </p:oleObj>
              </mc:Choice>
              <mc:Fallback>
                <p:oleObj name="Equation" r:id="rId11" imgW="12445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8024" y="5664773"/>
                        <a:ext cx="12446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158823"/>
              </p:ext>
            </p:extLst>
          </p:nvPr>
        </p:nvGraphicFramePr>
        <p:xfrm>
          <a:off x="7230559" y="5736781"/>
          <a:ext cx="1308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17" name="Equation" r:id="rId13" imgW="1307880" imgH="380880" progId="Equation.DSMT4">
                  <p:embed/>
                </p:oleObj>
              </mc:Choice>
              <mc:Fallback>
                <p:oleObj name="Equation" r:id="rId13" imgW="130788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0559" y="5736781"/>
                        <a:ext cx="13081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088715"/>
              </p:ext>
            </p:extLst>
          </p:nvPr>
        </p:nvGraphicFramePr>
        <p:xfrm>
          <a:off x="5678024" y="6168829"/>
          <a:ext cx="1257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18" name="Equation" r:id="rId15" imgW="1257120" imgH="317160" progId="Equation.DSMT4">
                  <p:embed/>
                </p:oleObj>
              </mc:Choice>
              <mc:Fallback>
                <p:oleObj name="Equation" r:id="rId15" imgW="125712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8024" y="6168829"/>
                        <a:ext cx="12573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オブジェクト 1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68070933"/>
              </p:ext>
            </p:extLst>
          </p:nvPr>
        </p:nvGraphicFramePr>
        <p:xfrm>
          <a:off x="2500841" y="5664773"/>
          <a:ext cx="27813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19" name="Equation" r:id="rId17" imgW="2781000" imgH="825480" progId="Equation.DSMT4">
                  <p:embed/>
                </p:oleObj>
              </mc:Choice>
              <mc:Fallback>
                <p:oleObj name="Equation" r:id="rId17" imgW="2781000" imgH="82548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841" y="5664773"/>
                        <a:ext cx="27813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762122" y="1420712"/>
            <a:ext cx="6468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ea typeface="Arial Unicode MS" panose="020B0604020202020204" pitchFamily="50" charset="-128"/>
              </a:rPr>
              <a:t>two-</a:t>
            </a:r>
            <a:r>
              <a:rPr lang="en-US" altLang="ja-JP" sz="2400" dirty="0" err="1">
                <a:ea typeface="Arial Unicode MS" panose="020B0604020202020204" pitchFamily="50" charset="-128"/>
              </a:rPr>
              <a:t>qubit</a:t>
            </a:r>
            <a:r>
              <a:rPr lang="en-US" altLang="ja-JP" sz="2400" dirty="0">
                <a:ea typeface="Arial Unicode MS" panose="020B0604020202020204" pitchFamily="50" charset="-128"/>
              </a:rPr>
              <a:t> system coupled to </a:t>
            </a:r>
            <a:r>
              <a:rPr lang="en-US" altLang="ja-JP" sz="2400" dirty="0" smtClean="0">
                <a:ea typeface="Arial Unicode MS" panose="020B0604020202020204" pitchFamily="50" charset="-128"/>
              </a:rPr>
              <a:t>independent bath</a:t>
            </a:r>
            <a:endParaRPr lang="ja-JP" altLang="en-US" sz="2400" dirty="0">
              <a:ea typeface="Arial Unicode MS" panose="020B0604020202020204" pitchFamily="50" charset="-128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2259"/>
            <a:ext cx="814466" cy="87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4903568" y="982472"/>
            <a:ext cx="4614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Dijkstra &amp; YT, </a:t>
            </a:r>
            <a:r>
              <a:rPr lang="nl-NL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20"/>
              </a:rPr>
              <a:t>PRL, 104, 250401(2010)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4198" y="1162355"/>
            <a:ext cx="1455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Dijkstra </a:t>
            </a: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(U. Leeds)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3941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8257" y="2682905"/>
            <a:ext cx="4399294" cy="348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Arial Unicode MS" panose="020B0604020202020204" pitchFamily="50" charset="-128"/>
                <a:cs typeface="+mj-cs"/>
              </a:defRPr>
            </a:lvl1pPr>
          </a:lstStyle>
          <a:p>
            <a:r>
              <a:rPr lang="en-US" altLang="ja-JP" sz="3600" dirty="0" smtClean="0">
                <a:latin typeface="Arial Unicode MS" panose="020B0604020202020204" pitchFamily="50" charset="-128"/>
                <a:cs typeface="Arial Unicode MS" panose="020B0604020202020204" pitchFamily="50" charset="-128"/>
              </a:rPr>
              <a:t>Concurrence (measure of entanglement)</a:t>
            </a:r>
            <a:endParaRPr lang="ja-JP" altLang="en-US" sz="3600" dirty="0">
              <a:latin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aphicFrame>
        <p:nvGraphicFramePr>
          <p:cNvPr id="4" name="Object 10"/>
          <p:cNvGraphicFramePr>
            <a:graphicFrameLocks noChangeAspect="1"/>
          </p:cNvGraphicFramePr>
          <p:nvPr>
            <p:extLst/>
          </p:nvPr>
        </p:nvGraphicFramePr>
        <p:xfrm>
          <a:off x="5679054" y="3419528"/>
          <a:ext cx="296068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226" name="Equation" r:id="rId4" imgW="3962160" imgH="660240" progId="Equation.DSMT4">
                  <p:embed/>
                </p:oleObj>
              </mc:Choice>
              <mc:Fallback>
                <p:oleObj name="Equation" r:id="rId4" imgW="396216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9054" y="3419528"/>
                        <a:ext cx="2960688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3008326" y="3030276"/>
            <a:ext cx="2409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Hearachal eq.</a:t>
            </a:r>
            <a:endParaRPr lang="de-DE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2044459" y="3251796"/>
            <a:ext cx="914478" cy="2023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3457002" y="3878328"/>
            <a:ext cx="18573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Readfield  w. Markov</a:t>
            </a:r>
          </a:p>
          <a:p>
            <a:r>
              <a:rPr lang="de-DE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(positibity)</a:t>
            </a:r>
          </a:p>
          <a:p>
            <a:endParaRPr lang="de-DE" altLang="ja-JP" sz="1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3038806" y="4624479"/>
            <a:ext cx="418196" cy="6505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2744624" y="4194974"/>
            <a:ext cx="712378" cy="11229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>
            <a:spLocks noChangeArrowheads="1"/>
          </p:cNvSpPr>
          <p:nvPr/>
        </p:nvSpPr>
        <p:spPr bwMode="auto">
          <a:xfrm>
            <a:off x="3445477" y="4426529"/>
            <a:ext cx="20716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Readfield  w. secular &amp; Markov</a:t>
            </a:r>
            <a:endParaRPr lang="de-DE" altLang="ja-JP" sz="1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796136" y="4293826"/>
            <a:ext cx="2710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Dijkstra &amp; YT, </a:t>
            </a:r>
          </a:p>
          <a:p>
            <a:r>
              <a:rPr lang="nl-NL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hlinkClick r:id="rId6"/>
              </a:rPr>
              <a:t>PRL, 104, 250401(2010)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2463552" y="3620167"/>
            <a:ext cx="990770" cy="1864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>
            <a:spLocks noChangeArrowheads="1"/>
          </p:cNvSpPr>
          <p:nvPr/>
        </p:nvSpPr>
        <p:spPr bwMode="auto">
          <a:xfrm>
            <a:off x="3480590" y="3451945"/>
            <a:ext cx="18573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Master eq.</a:t>
            </a:r>
          </a:p>
          <a:p>
            <a:endParaRPr lang="de-DE" altLang="ja-JP" sz="1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/>
          </p:nvPr>
        </p:nvGraphicFramePr>
        <p:xfrm>
          <a:off x="1362105" y="1412776"/>
          <a:ext cx="5702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227" name="Equation" r:id="rId7" imgW="5702040" imgH="482400" progId="Equation.DSMT4">
                  <p:embed/>
                </p:oleObj>
              </mc:Choice>
              <mc:Fallback>
                <p:oleObj name="Equation" r:id="rId7" imgW="57020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2105" y="1412776"/>
                        <a:ext cx="5702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/>
          </p:nvPr>
        </p:nvGraphicFramePr>
        <p:xfrm>
          <a:off x="5549278" y="2061448"/>
          <a:ext cx="2311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228" name="Equation" r:id="rId9" imgW="2311200" imgH="431640" progId="Equation.DSMT4">
                  <p:embed/>
                </p:oleObj>
              </mc:Choice>
              <mc:Fallback>
                <p:oleObj name="Equation" r:id="rId9" imgW="23112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278" y="2061448"/>
                        <a:ext cx="23114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>
            <p:extLst/>
          </p:nvPr>
        </p:nvGraphicFramePr>
        <p:xfrm>
          <a:off x="1475656" y="2132856"/>
          <a:ext cx="279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229" name="Equation" r:id="rId11" imgW="279360" imgH="431640" progId="Equation.DSMT4">
                  <p:embed/>
                </p:oleObj>
              </mc:Choice>
              <mc:Fallback>
                <p:oleObj name="Equation" r:id="rId11" imgW="2793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2132856"/>
                        <a:ext cx="2794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正方形/長方形 16"/>
          <p:cNvSpPr/>
          <p:nvPr/>
        </p:nvSpPr>
        <p:spPr>
          <a:xfrm>
            <a:off x="1835696" y="2060848"/>
            <a:ext cx="382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Eigen values of         and </a:t>
            </a:r>
            <a:endParaRPr lang="ja-JP" altLang="en-US" sz="2400" dirty="0">
              <a:ea typeface="Arial Unicode MS" panose="020B0604020202020204" pitchFamily="50" charset="-128"/>
            </a:endParaRPr>
          </a:p>
        </p:txBody>
      </p:sp>
      <p:graphicFrame>
        <p:nvGraphicFramePr>
          <p:cNvPr id="18" name="オブジェクト 17"/>
          <p:cNvGraphicFramePr>
            <a:graphicFrameLocks noChangeAspect="1"/>
          </p:cNvGraphicFramePr>
          <p:nvPr>
            <p:extLst/>
          </p:nvPr>
        </p:nvGraphicFramePr>
        <p:xfrm>
          <a:off x="4359167" y="2039244"/>
          <a:ext cx="393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230" name="Equation" r:id="rId13" imgW="393480" imgH="431640" progId="Equation.DSMT4">
                  <p:embed/>
                </p:oleObj>
              </mc:Choice>
              <mc:Fallback>
                <p:oleObj name="Equation" r:id="rId13" imgW="393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9167" y="2039244"/>
                        <a:ext cx="3937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031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395536" y="476672"/>
            <a:ext cx="7237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Quantum heat transport of qubits system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645024"/>
            <a:ext cx="4536504" cy="249317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49" y="2056734"/>
            <a:ext cx="5693817" cy="122825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278750" y="3860191"/>
            <a:ext cx="1499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h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igh temp</a:t>
            </a:r>
            <a:endParaRPr kumimoji="1" lang="ja-JP" alt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57504" y="5050953"/>
            <a:ext cx="1569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2">
                    <a:lumMod val="75000"/>
                  </a:schemeClr>
                </a:solidFill>
                <a:latin typeface="Palatino Linotype" panose="02040502050505030304" pitchFamily="18" charset="0"/>
              </a:rPr>
              <a:t>low temp</a:t>
            </a:r>
            <a:endParaRPr kumimoji="1" lang="ja-JP" altLang="en-US" sz="1600" dirty="0">
              <a:solidFill>
                <a:schemeClr val="tx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3" name="Picture 2" descr="\begin{align*}&#10;\textcolor[rgb]{0.2,0.2,0.2}{&#10;\bar{\zeta}\equiv (\zeta_1+\zeta_2)/J_{12}&#10;}&#10;\end{align*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237312"/>
            <a:ext cx="1901633" cy="309099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4" name="正方形/長方形 13"/>
          <p:cNvSpPr/>
          <p:nvPr/>
        </p:nvSpPr>
        <p:spPr>
          <a:xfrm>
            <a:off x="1475656" y="1242684"/>
            <a:ext cx="4388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hlinkClick r:id="rId5"/>
              </a:rPr>
              <a:t>Kato &amp; Tanimura, JCP 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hlinkClick r:id="rId5"/>
              </a:rPr>
              <a:t>143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hlinkClick r:id="rId5"/>
              </a:rPr>
              <a:t>, 064107 (2015) </a:t>
            </a:r>
            <a:endParaRPr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84" y="1124744"/>
            <a:ext cx="664271" cy="785047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7966446" y="1933160"/>
            <a:ext cx="1014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536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56992"/>
            <a:ext cx="7462663" cy="490538"/>
          </a:xfrm>
          <a:solidFill>
            <a:srgbClr val="FFFFFF"/>
          </a:solidFill>
        </p:spPr>
        <p:txBody>
          <a:bodyPr anchor="t">
            <a:normAutofit/>
          </a:bodyPr>
          <a:lstStyle/>
          <a:p>
            <a:pPr algn="l"/>
            <a:r>
              <a:rPr lang="en-US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non-factorized (entangled) </a:t>
            </a:r>
            <a:r>
              <a:rPr lang="en-US" altLang="ja-JP" sz="2400" dirty="0" smtClean="0">
                <a:solidFill>
                  <a:srgbClr val="0000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equilibrium initial </a:t>
            </a:r>
            <a:r>
              <a:rPr lang="en-US" altLang="ja-JP" sz="2400" dirty="0">
                <a:solidFill>
                  <a:srgbClr val="0000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cond</a:t>
            </a:r>
            <a:r>
              <a:rPr lang="en-US" altLang="ja-JP" sz="2400" dirty="0" smtClean="0">
                <a:solidFill>
                  <a:srgbClr val="0000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 </a:t>
            </a:r>
            <a:endParaRPr lang="en-US" altLang="ja-JP" sz="2400" dirty="0" smtClean="0">
              <a:solidFill>
                <a:srgbClr val="0000CC"/>
              </a:solidFill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181251" name="Object 4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5446961" y="4733001"/>
          <a:ext cx="1181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08" name="Equation" r:id="rId4" imgW="1180800" imgH="342720" progId="Equation.DSMT4">
                  <p:embed/>
                </p:oleObj>
              </mc:Choice>
              <mc:Fallback>
                <p:oleObj name="Equation" r:id="rId4" imgW="11808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6961" y="4733001"/>
                        <a:ext cx="11811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2" name="Object 5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2359025" y="3903663"/>
          <a:ext cx="2722563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09" name="Equation" r:id="rId6" imgW="3314520" imgH="736560" progId="Equation.DSMT4">
                  <p:embed/>
                </p:oleObj>
              </mc:Choice>
              <mc:Fallback>
                <p:oleObj name="Equation" r:id="rId6" imgW="331452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025" y="3903663"/>
                        <a:ext cx="2722563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8" name="Rectangle 14"/>
          <p:cNvSpPr>
            <a:spLocks noChangeArrowheads="1"/>
          </p:cNvSpPr>
          <p:nvPr/>
        </p:nvSpPr>
        <p:spPr bwMode="auto">
          <a:xfrm>
            <a:off x="316161" y="4686490"/>
            <a:ext cx="5190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400" dirty="0">
                <a:latin typeface="Arial Unicode MS"/>
                <a:ea typeface="Arial Unicode MS"/>
                <a:cs typeface="Arial Unicode MS"/>
              </a:rPr>
              <a:t>The </a:t>
            </a:r>
            <a:r>
              <a:rPr lang="en-US" altLang="ja-JP" sz="2400" dirty="0" err="1" smtClean="0">
                <a:latin typeface="Arial Unicode MS"/>
                <a:ea typeface="Arial Unicode MS"/>
                <a:cs typeface="Arial Unicode MS"/>
              </a:rPr>
              <a:t>system+bath</a:t>
            </a:r>
            <a:r>
              <a:rPr lang="en-US" altLang="ja-JP" sz="2400" dirty="0" smtClean="0">
                <a:latin typeface="Arial Unicode MS"/>
                <a:ea typeface="Arial Unicode MS"/>
                <a:cs typeface="Arial Unicode MS"/>
              </a:rPr>
              <a:t> is in </a:t>
            </a:r>
            <a:r>
              <a:rPr lang="en-US" altLang="ja-JP" sz="2400" dirty="0">
                <a:latin typeface="Arial Unicode MS"/>
                <a:ea typeface="Arial Unicode MS"/>
                <a:cs typeface="Arial Unicode MS"/>
              </a:rPr>
              <a:t>equilibrium at </a:t>
            </a:r>
          </a:p>
        </p:txBody>
      </p:sp>
      <p:sp>
        <p:nvSpPr>
          <p:cNvPr id="181259" name="Rectangle 15"/>
          <p:cNvSpPr>
            <a:spLocks noChangeArrowheads="1"/>
          </p:cNvSpPr>
          <p:nvPr/>
        </p:nvSpPr>
        <p:spPr bwMode="auto">
          <a:xfrm>
            <a:off x="493713" y="789150"/>
            <a:ext cx="5976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dirty="0" smtClean="0">
                <a:latin typeface="Arial Unicode MS"/>
                <a:ea typeface="Arial Unicode MS"/>
                <a:cs typeface="Arial Unicode MS"/>
                <a:sym typeface="Wingdings" pitchFamily="2" charset="2"/>
              </a:rPr>
              <a:t>Wave function in path integral form is</a:t>
            </a:r>
            <a:endParaRPr lang="en-US" altLang="ja-JP" sz="2400" dirty="0"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</p:txBody>
      </p:sp>
      <p:graphicFrame>
        <p:nvGraphicFramePr>
          <p:cNvPr id="1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338744"/>
              </p:ext>
            </p:extLst>
          </p:nvPr>
        </p:nvGraphicFramePr>
        <p:xfrm>
          <a:off x="792059" y="1215450"/>
          <a:ext cx="75787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10" name="Equation" r:id="rId8" imgW="7581600" imgH="736560" progId="Equation.DSMT4">
                  <p:embed/>
                </p:oleObj>
              </mc:Choice>
              <mc:Fallback>
                <p:oleObj name="Equation" r:id="rId8" imgW="758160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59" y="1215450"/>
                        <a:ext cx="75787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476027"/>
              </p:ext>
            </p:extLst>
          </p:nvPr>
        </p:nvGraphicFramePr>
        <p:xfrm>
          <a:off x="754063" y="5195888"/>
          <a:ext cx="8159750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11" name="Equation" r:id="rId10" imgW="8242200" imgH="736560" progId="Equation.DSMT4">
                  <p:embed/>
                </p:oleObj>
              </mc:Choice>
              <mc:Fallback>
                <p:oleObj name="Equation" r:id="rId10" imgW="824220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3" y="5195888"/>
                        <a:ext cx="8159750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395536" y="6123363"/>
            <a:ext cx="3624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400" dirty="0" smtClean="0">
                <a:latin typeface="Arial Unicode MS"/>
                <a:ea typeface="Arial Unicode MS"/>
                <a:cs typeface="Arial Unicode MS"/>
              </a:rPr>
              <a:t>Here, the Euclid action is</a:t>
            </a:r>
            <a:endParaRPr lang="en-US" altLang="ja-JP" sz="2400" dirty="0"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25" name="Object 4"/>
          <p:cNvGraphicFramePr>
            <a:graphicFrameLocks noChangeAspect="1"/>
          </p:cNvGraphicFramePr>
          <p:nvPr>
            <p:extLst/>
          </p:nvPr>
        </p:nvGraphicFramePr>
        <p:xfrm>
          <a:off x="3990975" y="6015038"/>
          <a:ext cx="262731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12" name="Equation" r:id="rId12" imgW="1536480" imgH="330120" progId="Equation.DSMT4">
                  <p:embed/>
                </p:oleObj>
              </mc:Choice>
              <mc:Fallback>
                <p:oleObj name="Equation" r:id="rId12" imgW="15364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975" y="6015038"/>
                        <a:ext cx="262731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8146231" y="5189728"/>
            <a:ext cx="742722" cy="501149"/>
          </a:xfrm>
          <a:prstGeom prst="rect">
            <a:avLst/>
          </a:prstGeom>
          <a:solidFill>
            <a:srgbClr val="92D050">
              <a:alpha val="31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6028862" y="3878456"/>
          <a:ext cx="23526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13" name="Equation" r:id="rId14" imgW="2260440" imgH="507960" progId="Equation.DSMT4">
                  <p:embed/>
                </p:oleObj>
              </mc:Choice>
              <mc:Fallback>
                <p:oleObj name="Equation" r:id="rId14" imgW="22604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8862" y="3878456"/>
                        <a:ext cx="2352675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正方形/長方形 12"/>
          <p:cNvSpPr/>
          <p:nvPr/>
        </p:nvSpPr>
        <p:spPr>
          <a:xfrm>
            <a:off x="7714491" y="1254065"/>
            <a:ext cx="648180" cy="424598"/>
          </a:xfrm>
          <a:prstGeom prst="rect">
            <a:avLst/>
          </a:prstGeom>
          <a:solidFill>
            <a:srgbClr val="FFFF00">
              <a:alpha val="31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185791" y="3887283"/>
            <a:ext cx="432048" cy="449131"/>
          </a:xfrm>
          <a:prstGeom prst="rect">
            <a:avLst/>
          </a:prstGeom>
          <a:solidFill>
            <a:srgbClr val="92D050">
              <a:alpha val="31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5" name="Object 3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902965" y="2590400"/>
          <a:ext cx="69977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14" name="Equation" r:id="rId16" imgW="5778360" imgH="507960" progId="Equation.DSMT4">
                  <p:embed/>
                </p:oleObj>
              </mc:Choice>
              <mc:Fallback>
                <p:oleObj name="Equation" r:id="rId16" imgW="57783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65" y="2590400"/>
                        <a:ext cx="699770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493713" y="2041045"/>
            <a:ext cx="3488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Arial Unicode MS"/>
                <a:ea typeface="Arial Unicode MS"/>
                <a:cs typeface="Arial Unicode MS"/>
              </a:rPr>
              <a:t>Reduced density matrix </a:t>
            </a:r>
            <a:endParaRPr lang="ja-JP" altLang="en-US" sz="2400" dirty="0"/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3347864" y="3278356"/>
            <a:ext cx="1733723" cy="6628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V="1">
            <a:off x="5940152" y="3284984"/>
            <a:ext cx="1918047" cy="0"/>
          </a:xfrm>
          <a:custGeom>
            <a:avLst/>
            <a:gdLst>
              <a:gd name="T0" fmla="*/ 0 w 581020"/>
              <a:gd name="T1" fmla="*/ 0 h 15"/>
              <a:gd name="T2" fmla="*/ 12864706 w 581020"/>
              <a:gd name="T3" fmla="*/ 0 h 15"/>
              <a:gd name="T4" fmla="*/ 0 60000 65536"/>
              <a:gd name="T5" fmla="*/ 0 60000 65536"/>
              <a:gd name="T6" fmla="*/ 0 w 581020"/>
              <a:gd name="T7" fmla="*/ 0 h 15"/>
              <a:gd name="T8" fmla="*/ 581020 w 581020"/>
              <a:gd name="T9" fmla="*/ 0 h 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1020" h="15">
                <a:moveTo>
                  <a:pt x="0" y="15"/>
                </a:moveTo>
                <a:lnTo>
                  <a:pt x="581020" y="0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5197791" y="3290039"/>
            <a:ext cx="626157" cy="300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2317538" y="4610683"/>
            <a:ext cx="626157" cy="300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>
            <a:off x="611560" y="5971569"/>
            <a:ext cx="1872208" cy="155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95536" y="142594"/>
            <a:ext cx="8305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0000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Influence Functional with correlated initial condition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151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6" grpId="0" animBg="1"/>
      <p:bldP spid="181258" grpId="0"/>
      <p:bldP spid="24" grpId="0"/>
      <p:bldP spid="11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8628" y="320243"/>
            <a:ext cx="7099654" cy="69783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3600" b="1" dirty="0"/>
              <a:t>Quantum h</a:t>
            </a:r>
            <a:r>
              <a:rPr lang="en-US" altLang="ja-JP" sz="3600" b="1" dirty="0" smtClean="0"/>
              <a:t>eat engine &amp; 2</a:t>
            </a:r>
            <a:r>
              <a:rPr lang="en-US" altLang="ja-JP" sz="3600" b="1" baseline="30000" dirty="0" smtClean="0"/>
              <a:t>nd</a:t>
            </a:r>
            <a:r>
              <a:rPr lang="en-US" altLang="ja-JP" sz="3600" b="1" dirty="0" smtClean="0"/>
              <a:t> low</a:t>
            </a:r>
            <a:endParaRPr lang="en-US" altLang="ja-JP" sz="3600" b="1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99FF8-715C-4C0D-9CFA-3B502652AD84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4062" y="1625990"/>
            <a:ext cx="498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Non-Equilibrium Spin-Boson Model</a:t>
            </a:r>
            <a:endParaRPr kumimoji="1" lang="ja-JP" altLang="en-US" sz="2400" b="1" u="sng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7429" y="4004962"/>
            <a:ext cx="6056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Three-level quantum heat engine model 1</a:t>
            </a:r>
            <a:endParaRPr kumimoji="1" lang="ja-JP" altLang="en-US" sz="2400" b="1" u="sng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04664"/>
            <a:ext cx="664271" cy="785047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7462390" y="1213080"/>
            <a:ext cx="1014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Kato</a:t>
            </a:r>
            <a:endParaRPr lang="en-US" altLang="ja-JP" dirty="0"/>
          </a:p>
          <a:p>
            <a:endParaRPr 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577694" y="1060308"/>
            <a:ext cx="6836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ea typeface="Arial Unicode MS" panose="020B0604020202020204" pitchFamily="50" charset="-128"/>
              </a:rPr>
              <a:t>A. Kato and YT, </a:t>
            </a:r>
            <a:r>
              <a:rPr lang="fr-FR" altLang="ja-JP" dirty="0">
                <a:ea typeface="Arial Unicode MS" panose="020B0604020202020204" pitchFamily="50" charset="-128"/>
                <a:hlinkClick r:id="rId4"/>
              </a:rPr>
              <a:t>J. Chem. Phys,</a:t>
            </a:r>
            <a:r>
              <a:rPr lang="fr-FR" altLang="ja-JP" b="1" dirty="0">
                <a:ea typeface="Arial Unicode MS" panose="020B0604020202020204" pitchFamily="50" charset="-128"/>
                <a:hlinkClick r:id="rId4"/>
              </a:rPr>
              <a:t> </a:t>
            </a:r>
            <a:r>
              <a:rPr lang="fr-FR" altLang="ja-JP" b="1" dirty="0" smtClean="0">
                <a:ea typeface="Arial Unicode MS" panose="020B0604020202020204" pitchFamily="50" charset="-128"/>
                <a:hlinkClick r:id="rId4"/>
              </a:rPr>
              <a:t>145</a:t>
            </a:r>
            <a:r>
              <a:rPr lang="fr-FR" altLang="ja-JP" dirty="0" smtClean="0">
                <a:ea typeface="Arial Unicode MS" panose="020B0604020202020204" pitchFamily="50" charset="-128"/>
                <a:hlinkClick r:id="rId4"/>
              </a:rPr>
              <a:t>, 224105 </a:t>
            </a:r>
            <a:r>
              <a:rPr lang="fr-FR" altLang="ja-JP" dirty="0">
                <a:ea typeface="Arial Unicode MS" panose="020B0604020202020204" pitchFamily="50" charset="-128"/>
                <a:hlinkClick r:id="rId4"/>
              </a:rPr>
              <a:t>(</a:t>
            </a:r>
            <a:r>
              <a:rPr lang="fr-FR" altLang="ja-JP" dirty="0" smtClean="0">
                <a:ea typeface="Arial Unicode MS" panose="020B0604020202020204" pitchFamily="50" charset="-128"/>
                <a:hlinkClick r:id="rId4"/>
              </a:rPr>
              <a:t>2016).</a:t>
            </a:r>
            <a:r>
              <a:rPr lang="fr-FR" altLang="ja-JP" dirty="0" smtClean="0">
                <a:ea typeface="Arial Unicode MS" panose="020B0604020202020204" pitchFamily="50" charset="-128"/>
              </a:rPr>
              <a:t>   [JCP editor’s pick]</a:t>
            </a:r>
            <a:endParaRPr lang="en-US" altLang="ja-JP" dirty="0">
              <a:ea typeface="Arial Unicode MS" panose="020B0604020202020204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2483768" y="2167794"/>
            <a:ext cx="3358431" cy="1734982"/>
            <a:chOff x="807877" y="766441"/>
            <a:chExt cx="4000420" cy="2260796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7" y="766441"/>
              <a:ext cx="3317888" cy="16659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937350" y="2505867"/>
                  <a:ext cx="3870947" cy="5213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kumimoji="1" lang="en-US" altLang="ja-JP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a14:m>
                  <a:r>
                    <a:rPr kumimoji="1" lang="ja-JP" altLang="en-US" sz="2000" dirty="0" smtClean="0"/>
                    <a:t>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kumimoji="1" lang="en-US" altLang="ja-JP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kumimoji="1" lang="en-US" altLang="ja-JP" sz="20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kumimoji="1" lang="en-US" altLang="ja-JP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kumimoji="1" lang="en-US" altLang="ja-JP" sz="20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kumimoji="1" lang="en-US" altLang="ja-JP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a14:m>
                  <a:endParaRPr kumimoji="1" lang="ja-JP" altLang="en-US" sz="2000" b="1" dirty="0"/>
                </a:p>
              </p:txBody>
            </p:sp>
          </mc:Choice>
          <mc:Fallback xmlns="">
            <p:sp>
              <p:nvSpPr>
                <p:cNvPr id="21" name="テキスト ボックス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350" y="2505867"/>
                  <a:ext cx="3870947" cy="52137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図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60" y="4731461"/>
            <a:ext cx="3053236" cy="1908748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3995936" y="3496239"/>
            <a:ext cx="1846263" cy="412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2555776" y="3507357"/>
            <a:ext cx="1237816" cy="40973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34168" y="2465551"/>
            <a:ext cx="2924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Bath heat current           </a:t>
            </a:r>
            <a:endParaRPr kumimoji="1" lang="en-US" altLang="ja-JP" sz="2000" dirty="0" smtClean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EF0E-12C6-4382-9AF7-34F2DFF8098B}" type="slidenum">
              <a:rPr kumimoji="1" lang="ja-JP" altLang="en-US" smtClean="0"/>
              <a:t>41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552" y="198673"/>
            <a:ext cx="5003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Two definitions of heat current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1" y="3016274"/>
            <a:ext cx="2370730" cy="808837"/>
          </a:xfrm>
          <a:prstGeom prst="rect">
            <a:avLst/>
          </a:prstGeom>
        </p:spPr>
      </p:pic>
      <p:pic>
        <p:nvPicPr>
          <p:cNvPr id="3074" name="Picture 2" descr="\begin{align*}&#10;\textcolor[RGB]{222,45,38}{\dot{Q}_\mathrm{bath}^{(k)}(t)}&#10;= - \frac{d}{dt} \left\langle H_\mathrm{bath}^{(k)}(t) \right\rangle&#10;\end{align*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711" y="3191505"/>
            <a:ext cx="2906390" cy="61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begin{align*}&#10;\textcolor[RGB]{222,45,38}{\dot{Q}_\mathrm{bath}^{(k)}(t)}&#10;= \textcolor[RGB]{49,163,84}{\dot{Q}_\mathrm{sys}^{(k)}(t) }&#10;+ \frac{d}{dt}\left\langle H_\mathrm{int}^{(k)}(t) \right\rangle&#10;+ \sum_l \textcolor[RGB]{49,130,189}{\dot{q}_{k,l}(t)}&#10;\end{align*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681865"/>
            <a:ext cx="5180388" cy="76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begin{align*}&#10;\textcolor[RGB]{49,130,189}{\dot{q}_{k,l}(t)}&#10;= \frac{i}{\hbar} \left\langle \left[ H_\mathrm{int}^{(k)}, H_\mathrm{int}^{(l)} \right](t) \right\rangle&#10;= O\left( (H_\mathrm{int})^4 \right)&#10;\end{align*}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906209"/>
            <a:ext cx="4791972" cy="6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\begin{align*}&#10;\frac{d}{dt}\left\langle H_\mathrm{sys}(t) \right\rangle&#10;&amp; = \mathrm{Tr}\left\{ \frac{\partial H_\mathrm{sys}(t) }{\partial t} \rho_\mathrm{total}(t)&#10;+ H_\mathrm{sys}(t) \frac{d \rho_\mathrm{total}(t) }{dt} \right\} \\&#10;&amp; = \dot{W} + \sum_k \textcolor[RGB]{49,163,84}{\dot{Q}_\mathrm{sys}^{(k)}(t)}&#10;\end{align*}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40" y="1491487"/>
            <a:ext cx="5294608" cy="124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893893" y="5490282"/>
            <a:ext cx="5737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Correlations </a:t>
            </a:r>
            <a:r>
              <a:rPr lang="en-US" altLang="ja-JP" dirty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among system-bath interactions (</a:t>
            </a:r>
            <a:r>
              <a:rPr lang="en-US" altLang="ja-JP" dirty="0" smtClean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CASBIs)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59088"/>
            <a:ext cx="2603686" cy="75590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95604" y="872392"/>
            <a:ext cx="26164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System </a:t>
            </a:r>
            <a:r>
              <a:rPr lang="en-US" altLang="ja-JP" sz="2000" dirty="0" smtClean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heat current  </a:t>
            </a:r>
            <a:endParaRPr lang="en-US" altLang="ja-JP" sz="2000" dirty="0">
              <a:solidFill>
                <a:srgbClr val="00B05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93893" y="4162773"/>
            <a:ext cx="2847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They are relate through</a:t>
            </a:r>
            <a:endParaRPr kumimoji="1"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932040" y="2538623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work </a:t>
            </a:r>
            <a:endParaRPr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360" y="260352"/>
            <a:ext cx="664271" cy="785047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6204227" y="4338755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Coherent flow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8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EF0E-12C6-4382-9AF7-34F2DFF8098B}" type="slidenum">
              <a:rPr kumimoji="1" lang="ja-JP" altLang="en-US" smtClean="0"/>
              <a:t>42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03390" y="363171"/>
            <a:ext cx="498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Non-Equilibrium Spin-Boson Model</a:t>
            </a:r>
            <a:endParaRPr kumimoji="1" lang="ja-JP" altLang="en-US" sz="2400" b="1" u="sng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0" y="1033127"/>
            <a:ext cx="4545676" cy="15927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48" y="858175"/>
            <a:ext cx="3673782" cy="330206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97180" y="3996184"/>
            <a:ext cx="5771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Negative</a:t>
            </a:r>
            <a:r>
              <a:rPr kumimoji="1"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heat current (system) for large coupling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026" name="Picture 2" descr="\begin{align*}&#10;\dot{Q}_\mathrm{S}^{ (\mathrm{hot}) } \le 0&#10;\Longleftrightarrow&#10;- \frac{ \dot{Q}_\mathrm{S}^{ (\mathrm{hot}) } }{ T_\mathrm{hot} }&#10;- \frac{ \dot{Q}_\mathrm{S}^{ (\mathrm{cold}) } }{ T_\mathrm{cold} }&#10;\le 0&#10;\end{align*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10968"/>
            <a:ext cx="4200244" cy="74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コネクタ 8"/>
          <p:cNvCxnSpPr/>
          <p:nvPr/>
        </p:nvCxnSpPr>
        <p:spPr>
          <a:xfrm>
            <a:off x="2998011" y="5445224"/>
            <a:ext cx="256517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256306" y="5517232"/>
            <a:ext cx="4203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Violation of the Clausius inequality</a:t>
            </a:r>
            <a:endParaRPr kumimoji="1" lang="ja-JP" altLang="en-US" sz="2000" dirty="0">
              <a:solidFill>
                <a:srgbClr val="00B05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8116312" y="2969777"/>
            <a:ext cx="40460" cy="50979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904597" y="2833244"/>
            <a:ext cx="1055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negative value</a:t>
            </a:r>
            <a:endParaRPr kumimoji="1" lang="ja-JP" altLang="en-US" dirty="0">
              <a:solidFill>
                <a:srgbClr val="00B05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956426" y="6003697"/>
            <a:ext cx="4253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Bath </a:t>
            </a:r>
            <a:r>
              <a:rPr lang="en-US" altLang="ja-JP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correlation term fixes the problem!</a:t>
            </a:r>
            <a:endParaRPr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287361" y="3148554"/>
            <a:ext cx="2541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Bath correlation</a:t>
            </a:r>
          </a:p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non-commutable effect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2724644" y="2419296"/>
            <a:ext cx="767236" cy="6987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 flipV="1">
            <a:off x="1394320" y="2493872"/>
            <a:ext cx="513384" cy="624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67544" y="1990236"/>
            <a:ext cx="1237816" cy="40973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987824" y="1975818"/>
            <a:ext cx="2025396" cy="412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921072" y="5293830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System heat </a:t>
            </a:r>
            <a:endParaRPr lang="en-US" altLang="ja-JP" sz="1200" dirty="0" smtClean="0">
              <a:solidFill>
                <a:srgbClr val="0066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 smtClean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current </a:t>
            </a:r>
            <a:endParaRPr lang="ja-JP" altLang="en-US" sz="1200" dirty="0"/>
          </a:p>
        </p:txBody>
      </p:sp>
      <p:sp>
        <p:nvSpPr>
          <p:cNvPr id="11" name="正方形/長方形 10"/>
          <p:cNvSpPr/>
          <p:nvPr/>
        </p:nvSpPr>
        <p:spPr>
          <a:xfrm>
            <a:off x="7568577" y="1410408"/>
            <a:ext cx="1138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Bath heat </a:t>
            </a:r>
            <a:endParaRPr lang="en-US" altLang="ja-JP" sz="1200" dirty="0" smtClean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current           </a:t>
            </a:r>
            <a:endParaRPr lang="en-US" altLang="ja-JP" sz="12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786774" y="2212837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System heat </a:t>
            </a:r>
            <a:endParaRPr lang="en-US" altLang="ja-JP" sz="1200" dirty="0" smtClean="0">
              <a:solidFill>
                <a:srgbClr val="0066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 smtClean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current </a:t>
            </a:r>
            <a:endParaRPr lang="ja-JP" altLang="en-US" sz="1200" dirty="0"/>
          </a:p>
        </p:txBody>
      </p:sp>
      <p:pic>
        <p:nvPicPr>
          <p:cNvPr id="24" name="Picture 2" descr="http://upload.wikimedia.org/wikipedia/commons/thumb/4/40/Clausius.jpg/225px-Clausius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91" y="4509882"/>
            <a:ext cx="7524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正方形/長方形 24"/>
          <p:cNvSpPr/>
          <p:nvPr/>
        </p:nvSpPr>
        <p:spPr>
          <a:xfrm>
            <a:off x="5422401" y="85202"/>
            <a:ext cx="3473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err="1" smtClean="0">
                <a:ea typeface="Arial Unicode MS" panose="020B0604020202020204" pitchFamily="50" charset="-128"/>
              </a:rPr>
              <a:t>Kato&amp;YT</a:t>
            </a:r>
            <a:r>
              <a:rPr lang="en-US" altLang="ja-JP" sz="1600" dirty="0" smtClean="0">
                <a:ea typeface="Arial Unicode MS" panose="020B0604020202020204" pitchFamily="50" charset="-128"/>
              </a:rPr>
              <a:t>, </a:t>
            </a:r>
            <a:r>
              <a:rPr lang="fr-FR" altLang="ja-JP" sz="1600" dirty="0" smtClean="0">
                <a:ea typeface="Arial Unicode MS" panose="020B0604020202020204" pitchFamily="50" charset="-128"/>
                <a:hlinkClick r:id="rId7"/>
              </a:rPr>
              <a:t>JCP</a:t>
            </a:r>
            <a:r>
              <a:rPr lang="fr-FR" altLang="ja-JP" sz="1600" b="1" dirty="0" smtClean="0">
                <a:ea typeface="Arial Unicode MS" panose="020B0604020202020204" pitchFamily="50" charset="-128"/>
                <a:hlinkClick r:id="rId7"/>
              </a:rPr>
              <a:t> 145</a:t>
            </a:r>
            <a:r>
              <a:rPr lang="fr-FR" altLang="ja-JP" sz="1600" dirty="0" smtClean="0">
                <a:ea typeface="Arial Unicode MS" panose="020B0604020202020204" pitchFamily="50" charset="-128"/>
                <a:hlinkClick r:id="rId7"/>
              </a:rPr>
              <a:t>, 224105 </a:t>
            </a:r>
            <a:r>
              <a:rPr lang="fr-FR" altLang="ja-JP" sz="1600" dirty="0">
                <a:ea typeface="Arial Unicode MS" panose="020B0604020202020204" pitchFamily="50" charset="-128"/>
                <a:hlinkClick r:id="rId7"/>
              </a:rPr>
              <a:t>(</a:t>
            </a:r>
            <a:r>
              <a:rPr lang="fr-FR" altLang="ja-JP" sz="1600" dirty="0" smtClean="0">
                <a:ea typeface="Arial Unicode MS" panose="020B0604020202020204" pitchFamily="50" charset="-128"/>
                <a:hlinkClick r:id="rId7"/>
              </a:rPr>
              <a:t>2016).</a:t>
            </a:r>
            <a:r>
              <a:rPr lang="fr-FR" altLang="ja-JP" sz="1600" dirty="0" smtClean="0">
                <a:ea typeface="Arial Unicode MS" panose="020B0604020202020204" pitchFamily="50" charset="-128"/>
              </a:rPr>
              <a:t>  </a:t>
            </a:r>
          </a:p>
          <a:p>
            <a:r>
              <a:rPr lang="fr-FR" altLang="ja-JP" sz="1600" dirty="0" smtClean="0">
                <a:ea typeface="Arial Unicode MS" panose="020B0604020202020204" pitchFamily="50" charset="-128"/>
              </a:rPr>
              <a:t>[JCP editor’s pick]</a:t>
            </a:r>
            <a:endParaRPr lang="en-US" altLang="ja-JP" sz="1600" dirty="0">
              <a:ea typeface="Arial Unicode MS" panose="020B060402020202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7948" y="116004"/>
            <a:ext cx="664271" cy="78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EF0E-12C6-4382-9AF7-34F2DFF8098B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1841" y="169933"/>
            <a:ext cx="5716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Three-level quantum heat engine model</a:t>
            </a:r>
            <a:endParaRPr kumimoji="1" lang="ja-JP" altLang="en-US" sz="2400" b="1" u="sng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12" y="1075826"/>
            <a:ext cx="4600334" cy="226981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61841" y="3895473"/>
            <a:ext cx="253191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Hamiltonian</a:t>
            </a:r>
            <a:r>
              <a:rPr kumimoji="1"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：</a:t>
            </a:r>
            <a:endParaRPr kumimoji="1"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endParaRPr kumimoji="1"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kumimoji="1"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Inversion condition :</a:t>
            </a:r>
          </a:p>
          <a:p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endParaRPr kumimoji="1"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Efficiency</a:t>
            </a:r>
            <a:r>
              <a:rPr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：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032" name="Picture 8" descr="\begin{align*}&#10;T_\mathrm{hot} \gg T_\mathrm{cold}&#10;\end{align*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36" y="4886473"/>
            <a:ext cx="1596632" cy="26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begin{align*}&#10;\epsilon_\mathrm{S,B} = - W^\mathrm{cyc} / Q_\mathrm{S,B}^{\mathrm{(hot),cyc}}&#10;\end{align*}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36" y="5658110"/>
            <a:ext cx="3019678" cy="4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\begin{align*}&#10;H_\mathrm{sys}(t) = \sum_{i=0,h,c} \omega_i |i\rangle\langle i |&#10;+ g \left( e^{-i\Omega t} | h \rangle \langle c | + \mathrm{H.c.} \right)&#10;\end{align*}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36" y="3895473"/>
            <a:ext cx="5877752" cy="7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948" y="116004"/>
            <a:ext cx="664271" cy="78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90401"/>
            <a:ext cx="4341593" cy="520408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95536" y="388000"/>
            <a:ext cx="4926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</a:t>
            </a:r>
            <a:r>
              <a:rPr kumimoji="1" lang="en-US" altLang="ja-JP" sz="2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ime-dependence of heat currents</a:t>
            </a:r>
            <a:endParaRPr kumimoji="1" lang="ja-JP" altLang="en-US" sz="2400" b="1" u="sng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30341" y="1920873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Weak 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505105" y="3704385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Intermediate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725346" y="4909249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Strong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763688" y="1015937"/>
            <a:ext cx="4043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C0597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For Different System-Bath 1 coupling 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80" y="354782"/>
            <a:ext cx="2132492" cy="154222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39" y="1623619"/>
            <a:ext cx="4341593" cy="520408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83" y="388000"/>
            <a:ext cx="2132492" cy="1542228"/>
          </a:xfrm>
          <a:prstGeom prst="rect">
            <a:avLst/>
          </a:prstGeom>
        </p:spPr>
      </p:pic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5806782" y="1196751"/>
            <a:ext cx="1285498" cy="376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5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EF0E-12C6-4382-9AF7-34F2DFF8098B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85" y="1097294"/>
            <a:ext cx="3775946" cy="343454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58" y="4768508"/>
            <a:ext cx="2132492" cy="154222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99592" y="4714556"/>
            <a:ext cx="37577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                : constant value</a:t>
            </a:r>
          </a:p>
          <a:p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      i</a:t>
            </a:r>
            <a:r>
              <a:rPr kumimoji="1"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 decreasing function :</a:t>
            </a:r>
            <a:endParaRPr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increase of the bath entropy via</a:t>
            </a:r>
          </a:p>
          <a:p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system interaction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1841" y="169933"/>
            <a:ext cx="5888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Three-level quantum heat engine model 2</a:t>
            </a:r>
            <a:endParaRPr kumimoji="1" lang="ja-JP" altLang="en-US" sz="2400" b="1" u="sng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7696"/>
            <a:ext cx="4353003" cy="3456372"/>
          </a:xfrm>
          <a:prstGeom prst="rect">
            <a:avLst/>
          </a:prstGeom>
        </p:spPr>
      </p:pic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188836"/>
              </p:ext>
            </p:extLst>
          </p:nvPr>
        </p:nvGraphicFramePr>
        <p:xfrm>
          <a:off x="436970" y="4653136"/>
          <a:ext cx="16891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82" name="Equation" r:id="rId6" imgW="1688760" imgH="622080" progId="Equation.DSMT4">
                  <p:embed/>
                </p:oleObj>
              </mc:Choice>
              <mc:Fallback>
                <p:oleObj name="Equation" r:id="rId6" imgW="16887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6970" y="4653136"/>
                        <a:ext cx="16891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140266"/>
              </p:ext>
            </p:extLst>
          </p:nvPr>
        </p:nvGraphicFramePr>
        <p:xfrm>
          <a:off x="1160870" y="5393572"/>
          <a:ext cx="241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83" name="Equation" r:id="rId8" imgW="241200" imgH="291960" progId="Equation.DSMT4">
                  <p:embed/>
                </p:oleObj>
              </mc:Choice>
              <mc:Fallback>
                <p:oleObj name="Equation" r:id="rId8" imgW="2412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0870" y="5393572"/>
                        <a:ext cx="241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正方形/長方形 11"/>
          <p:cNvSpPr/>
          <p:nvPr/>
        </p:nvSpPr>
        <p:spPr>
          <a:xfrm>
            <a:off x="938362" y="646166"/>
            <a:ext cx="7580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ea typeface="Arial Unicode MS" panose="020B0604020202020204" pitchFamily="50" charset="-128"/>
              </a:rPr>
              <a:t>A. Kato and Y. Tanimura, </a:t>
            </a:r>
            <a:r>
              <a:rPr lang="fr-FR" altLang="ja-JP" dirty="0">
                <a:ea typeface="Arial Unicode MS" panose="020B0604020202020204" pitchFamily="50" charset="-128"/>
                <a:hlinkClick r:id="rId10"/>
              </a:rPr>
              <a:t>J. Chem. Phys,</a:t>
            </a:r>
            <a:r>
              <a:rPr lang="fr-FR" altLang="ja-JP" b="1" dirty="0">
                <a:ea typeface="Arial Unicode MS" panose="020B0604020202020204" pitchFamily="50" charset="-128"/>
                <a:hlinkClick r:id="rId10"/>
              </a:rPr>
              <a:t> </a:t>
            </a:r>
            <a:r>
              <a:rPr lang="fr-FR" altLang="ja-JP" b="1" dirty="0" smtClean="0">
                <a:ea typeface="Arial Unicode MS" panose="020B0604020202020204" pitchFamily="50" charset="-128"/>
                <a:hlinkClick r:id="rId10"/>
              </a:rPr>
              <a:t>145</a:t>
            </a:r>
            <a:r>
              <a:rPr lang="fr-FR" altLang="ja-JP" dirty="0" smtClean="0">
                <a:ea typeface="Arial Unicode MS" panose="020B0604020202020204" pitchFamily="50" charset="-128"/>
                <a:hlinkClick r:id="rId10"/>
              </a:rPr>
              <a:t>, 224105 </a:t>
            </a:r>
            <a:r>
              <a:rPr lang="fr-FR" altLang="ja-JP" dirty="0">
                <a:ea typeface="Arial Unicode MS" panose="020B0604020202020204" pitchFamily="50" charset="-128"/>
                <a:hlinkClick r:id="rId10"/>
              </a:rPr>
              <a:t>(</a:t>
            </a:r>
            <a:r>
              <a:rPr lang="fr-FR" altLang="ja-JP" dirty="0" smtClean="0">
                <a:ea typeface="Arial Unicode MS" panose="020B0604020202020204" pitchFamily="50" charset="-128"/>
                <a:hlinkClick r:id="rId10"/>
              </a:rPr>
              <a:t>2016).</a:t>
            </a:r>
            <a:r>
              <a:rPr lang="fr-FR" altLang="ja-JP" dirty="0" smtClean="0">
                <a:ea typeface="Arial Unicode MS" panose="020B0604020202020204" pitchFamily="50" charset="-128"/>
              </a:rPr>
              <a:t> [JCP Editors’ pick]</a:t>
            </a:r>
            <a:endParaRPr lang="en-US" altLang="ja-JP" dirty="0">
              <a:ea typeface="Arial Unicode MS" panose="020B060402020202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778472" y="2352899"/>
            <a:ext cx="1138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Bath heat </a:t>
            </a:r>
            <a:endParaRPr lang="en-US" altLang="ja-JP" sz="1200" dirty="0" smtClean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current           </a:t>
            </a:r>
            <a:endParaRPr lang="en-US" altLang="ja-JP" sz="12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307889" y="1587807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System heat </a:t>
            </a:r>
            <a:endParaRPr lang="en-US" altLang="ja-JP" sz="1200" dirty="0" smtClean="0">
              <a:solidFill>
                <a:srgbClr val="0066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 smtClean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current </a:t>
            </a:r>
            <a:endParaRPr lang="ja-JP" altLang="en-US" sz="1200" dirty="0"/>
          </a:p>
        </p:txBody>
      </p:sp>
      <p:sp>
        <p:nvSpPr>
          <p:cNvPr id="15" name="正方形/長方形 14"/>
          <p:cNvSpPr/>
          <p:nvPr/>
        </p:nvSpPr>
        <p:spPr>
          <a:xfrm>
            <a:off x="7380312" y="1696923"/>
            <a:ext cx="1138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Bath heat </a:t>
            </a:r>
            <a:endParaRPr lang="en-US" altLang="ja-JP" sz="1200" dirty="0" smtClean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current           </a:t>
            </a:r>
            <a:endParaRPr lang="en-US" altLang="ja-JP" sz="12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380312" y="2418558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System heat </a:t>
            </a:r>
            <a:endParaRPr lang="en-US" altLang="ja-JP" sz="1200" dirty="0" smtClean="0">
              <a:solidFill>
                <a:srgbClr val="0066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 smtClean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current 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951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Photo induced isomerization</a:t>
            </a:r>
            <a:endParaRPr kumimoji="1" lang="ja-JP" altLang="en-US" sz="4000" dirty="0"/>
          </a:p>
        </p:txBody>
      </p:sp>
      <p:pic>
        <p:nvPicPr>
          <p:cNvPr id="138" name="図 137"/>
          <p:cNvPicPr>
            <a:picLocks noChangeAspect="1"/>
          </p:cNvPicPr>
          <p:nvPr/>
        </p:nvPicPr>
        <p:blipFill rotWithShape="1">
          <a:blip r:embed="rId3"/>
          <a:srcRect r="50640"/>
          <a:stretch/>
        </p:blipFill>
        <p:spPr>
          <a:xfrm>
            <a:off x="1619672" y="1700808"/>
            <a:ext cx="3297971" cy="2543118"/>
          </a:xfrm>
          <a:prstGeom prst="rect">
            <a:avLst/>
          </a:prstGeom>
        </p:spPr>
      </p:pic>
      <p:sp>
        <p:nvSpPr>
          <p:cNvPr id="139" name="テキスト ボックス 138"/>
          <p:cNvSpPr txBox="1"/>
          <p:nvPr/>
        </p:nvSpPr>
        <p:spPr>
          <a:xfrm>
            <a:off x="1812572" y="4467686"/>
            <a:ext cx="3162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S. </a:t>
            </a:r>
            <a:r>
              <a:rPr lang="en-US" altLang="ja-JP" sz="1200" dirty="0" err="1"/>
              <a:t>Ruhman</a:t>
            </a:r>
            <a:r>
              <a:rPr lang="en-US" altLang="ja-JP" sz="1200" dirty="0"/>
              <a:t> et al. ARPC 2013, 64:437-58</a:t>
            </a:r>
          </a:p>
        </p:txBody>
      </p:sp>
      <p:sp>
        <p:nvSpPr>
          <p:cNvPr id="141" name="テキスト ボックス 140"/>
          <p:cNvSpPr txBox="1"/>
          <p:nvPr/>
        </p:nvSpPr>
        <p:spPr>
          <a:xfrm>
            <a:off x="2712809" y="4744685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Retinal</a:t>
            </a:r>
            <a:endParaRPr kumimoji="1" lang="ja-JP" altLang="en-US" dirty="0"/>
          </a:p>
        </p:txBody>
      </p:sp>
      <p:sp>
        <p:nvSpPr>
          <p:cNvPr id="142" name="正方形/長方形 141"/>
          <p:cNvSpPr/>
          <p:nvPr/>
        </p:nvSpPr>
        <p:spPr>
          <a:xfrm>
            <a:off x="7874794" y="4603808"/>
            <a:ext cx="857250" cy="8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65" y="1417638"/>
            <a:ext cx="283608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/>
              <a:t>Displaced Morse potentials</a:t>
            </a:r>
            <a:endParaRPr kumimoji="1" lang="ja-JP" altLang="en-US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Dynamics </a:t>
            </a:r>
            <a:r>
              <a:rPr kumimoji="1" lang="en-US" altLang="ja-JP" dirty="0"/>
              <a:t>of </a:t>
            </a:r>
            <a:r>
              <a:rPr kumimoji="1" lang="en-US" altLang="ja-JP" dirty="0" err="1" smtClean="0"/>
              <a:t>Wavepackets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28650" y="1973320"/>
            <a:ext cx="6550886" cy="3584458"/>
            <a:chOff x="310218" y="2474940"/>
            <a:chExt cx="6550886" cy="3584458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529" y="2474940"/>
              <a:ext cx="6124575" cy="1443430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218" y="4286924"/>
              <a:ext cx="5346477" cy="1772474"/>
            </a:xfrm>
            <a:prstGeom prst="rect">
              <a:avLst/>
            </a:prstGeom>
          </p:spPr>
        </p:pic>
        <p:cxnSp>
          <p:nvCxnSpPr>
            <p:cNvPr id="9" name="直線矢印コネクタ 8"/>
            <p:cNvCxnSpPr/>
            <p:nvPr/>
          </p:nvCxnSpPr>
          <p:spPr>
            <a:xfrm flipV="1">
              <a:off x="1671354" y="3918371"/>
              <a:ext cx="26650" cy="4608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 flipV="1">
              <a:off x="2597614" y="3821102"/>
              <a:ext cx="771683" cy="11162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V="1">
              <a:off x="3559090" y="3821102"/>
              <a:ext cx="1779171" cy="11162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94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25521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Transient </a:t>
            </a:r>
            <a:r>
              <a:rPr lang="en-US" altLang="ja-JP" sz="3200" dirty="0"/>
              <a:t>absorption &amp; 2D correlation spectra</a:t>
            </a:r>
            <a:endParaRPr lang="ja-JP" altLang="en-US" sz="3200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99975" y="1547046"/>
            <a:ext cx="5240870" cy="3563937"/>
            <a:chOff x="208976" y="1558476"/>
            <a:chExt cx="5240870" cy="3563937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261" y="3473636"/>
              <a:ext cx="1368743" cy="1640205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976" y="1558476"/>
              <a:ext cx="4830604" cy="1780224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0577" y="3433631"/>
              <a:ext cx="1068705" cy="168021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8855" y="3372668"/>
              <a:ext cx="1057275" cy="1717359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5426" y="3396483"/>
              <a:ext cx="1074420" cy="1725930"/>
            </a:xfrm>
            <a:prstGeom prst="rect">
              <a:avLst/>
            </a:prstGeom>
          </p:spPr>
        </p:pic>
        <p:cxnSp>
          <p:nvCxnSpPr>
            <p:cNvPr id="16" name="直線矢印コネクタ 15"/>
            <p:cNvCxnSpPr/>
            <p:nvPr/>
          </p:nvCxnSpPr>
          <p:spPr>
            <a:xfrm flipV="1">
              <a:off x="674602" y="3105150"/>
              <a:ext cx="0" cy="2913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H="1" flipV="1">
              <a:off x="908344" y="3002911"/>
              <a:ext cx="653106" cy="3935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>
              <a:stCxn id="13" idx="0"/>
            </p:cNvCxnSpPr>
            <p:nvPr/>
          </p:nvCxnSpPr>
          <p:spPr>
            <a:xfrm flipH="1" flipV="1">
              <a:off x="1295904" y="3002911"/>
              <a:ext cx="2011589" cy="3697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flipV="1">
              <a:off x="4837027" y="3138488"/>
              <a:ext cx="0" cy="2913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コンテンツ プレースホルダー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23" y="1387284"/>
            <a:ext cx="3792987" cy="203110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610043" y="5553618"/>
            <a:ext cx="4857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2">
                    <a:lumMod val="75000"/>
                  </a:schemeClr>
                </a:solidFill>
              </a:rPr>
              <a:t>T. Ikeda and Y. Tanimura, J. Chem. Phys. submitted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87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668" y="11493"/>
            <a:ext cx="82296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01494" y="955577"/>
            <a:ext cx="78488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Real-time and Imaginary-time HEOM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non-perturbative and non-Markovian dynamics</a:t>
            </a:r>
          </a:p>
          <a:p>
            <a:r>
              <a:rPr lang="en-US" altLang="ja-JP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 Non-Markovian tests (justification of formalism)</a:t>
            </a:r>
          </a:p>
          <a:p>
            <a:r>
              <a:rPr lang="en-US" altLang="ja-JP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Quantum heat transport </a:t>
            </a:r>
          </a:p>
          <a:p>
            <a:r>
              <a:rPr lang="en-US" altLang="ja-JP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</a:t>
            </a:r>
            <a:r>
              <a:rPr lang="en-US" altLang="ja-JP" sz="28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system vs bath heat 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currents </a:t>
            </a:r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(</a:t>
            </a:r>
            <a:r>
              <a:rPr lang="en-US" altLang="ja-JP" sz="2400" dirty="0" err="1" smtClean="0">
                <a:solidFill>
                  <a:srgbClr val="00B050"/>
                </a:solidFill>
                <a:latin typeface="+mj-lt"/>
              </a:rPr>
              <a:t>Clausius</a:t>
            </a:r>
            <a:r>
              <a:rPr lang="en-US" altLang="ja-JP" sz="2400" dirty="0" smtClean="0">
                <a:solidFill>
                  <a:srgbClr val="00B050"/>
                </a:solidFill>
                <a:latin typeface="+mj-lt"/>
              </a:rPr>
              <a:t> inequality</a:t>
            </a:r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)</a:t>
            </a:r>
          </a:p>
          <a:p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heat engine: cyclic heat flows</a:t>
            </a:r>
            <a:endParaRPr lang="en-US" altLang="ja-JP" sz="2400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20" y="3717032"/>
            <a:ext cx="3096344" cy="223582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5108" y="6089644"/>
            <a:ext cx="8616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541EB"/>
                </a:solidFill>
                <a:latin typeface="+mj-lt"/>
              </a:rPr>
              <a:t>Power Point Lecture note for HEOM </a:t>
            </a:r>
            <a:r>
              <a:rPr lang="en-US" altLang="ja-JP" dirty="0" smtClean="0">
                <a:solidFill>
                  <a:srgbClr val="0541EB"/>
                </a:solidFill>
                <a:latin typeface="+mj-lt"/>
              </a:rPr>
              <a:t>&amp; codes</a:t>
            </a:r>
            <a:r>
              <a:rPr lang="ja-JP" altLang="en-US" dirty="0" smtClean="0">
                <a:solidFill>
                  <a:srgbClr val="0541EB"/>
                </a:solidFill>
                <a:latin typeface="+mj-lt"/>
              </a:rPr>
              <a:t>　</a:t>
            </a:r>
            <a:r>
              <a:rPr lang="en-US" altLang="ja-JP" dirty="0" smtClean="0">
                <a:solidFill>
                  <a:srgbClr val="0541EB"/>
                </a:solidFill>
                <a:latin typeface="+mj-lt"/>
              </a:rPr>
              <a:t>(nonMarkovian08, Tanimuran15, </a:t>
            </a:r>
            <a:r>
              <a:rPr lang="en-US" altLang="ja-JP" dirty="0" err="1" smtClean="0">
                <a:solidFill>
                  <a:srgbClr val="0541EB"/>
                </a:solidFill>
                <a:latin typeface="+mj-lt"/>
              </a:rPr>
              <a:t>etc</a:t>
            </a:r>
            <a:r>
              <a:rPr lang="en-US" altLang="ja-JP" dirty="0" smtClean="0">
                <a:solidFill>
                  <a:srgbClr val="0541EB"/>
                </a:solidFill>
                <a:latin typeface="+mj-lt"/>
              </a:rPr>
              <a:t>)  </a:t>
            </a:r>
          </a:p>
          <a:p>
            <a:r>
              <a:rPr lang="en-US" altLang="ja-JP" dirty="0">
                <a:solidFill>
                  <a:srgbClr val="0541EB"/>
                </a:solidFill>
                <a:latin typeface="+mj-lt"/>
              </a:rPr>
              <a:t>a</a:t>
            </a:r>
            <a:r>
              <a:rPr lang="en-US" altLang="ja-JP" dirty="0" smtClean="0">
                <a:solidFill>
                  <a:srgbClr val="0541EB"/>
                </a:solidFill>
                <a:latin typeface="+mj-lt"/>
              </a:rPr>
              <a:t>re </a:t>
            </a:r>
            <a:r>
              <a:rPr lang="en-US" altLang="ja-JP" dirty="0">
                <a:solidFill>
                  <a:srgbClr val="0541EB"/>
                </a:solidFill>
                <a:latin typeface="+mj-lt"/>
              </a:rPr>
              <a:t>on my </a:t>
            </a:r>
            <a:r>
              <a:rPr lang="en-US" altLang="ja-JP" dirty="0" smtClean="0">
                <a:solidFill>
                  <a:srgbClr val="0541EB"/>
                </a:solidFill>
                <a:latin typeface="+mj-lt"/>
              </a:rPr>
              <a:t>homepage (http://theochem.kuchem.kyoto-u.ac.jp)</a:t>
            </a:r>
            <a:endParaRPr lang="en-US" altLang="ja-JP" dirty="0">
              <a:solidFill>
                <a:srgbClr val="0541EB"/>
              </a:solidFill>
              <a:latin typeface="+mj-lt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934487" y="3994750"/>
            <a:ext cx="1105173" cy="388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21"/>
          <p:cNvSpPr>
            <a:spLocks/>
          </p:cNvSpPr>
          <p:nvPr/>
        </p:nvSpPr>
        <p:spPr bwMode="auto">
          <a:xfrm>
            <a:off x="974416" y="3942783"/>
            <a:ext cx="1062917" cy="278306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altLang="ja-JP" sz="1700" dirty="0" smtClean="0">
                <a:solidFill>
                  <a:srgbClr val="FF0000"/>
                </a:solidFill>
                <a:latin typeface="+mj-lt"/>
                <a:sym typeface="Helvetica" charset="0"/>
              </a:rPr>
              <a:t>Mr. </a:t>
            </a:r>
            <a:r>
              <a:rPr lang="en-US" altLang="ja-JP" sz="1700" dirty="0" smtClean="0">
                <a:solidFill>
                  <a:srgbClr val="FF0000"/>
                </a:solidFill>
                <a:latin typeface="+mj-lt"/>
                <a:sym typeface="Helvetica" charset="0"/>
              </a:rPr>
              <a:t>Kato</a:t>
            </a:r>
            <a:endParaRPr lang="en-US" altLang="ja-JP" sz="1600" dirty="0">
              <a:latin typeface="+mj-lt"/>
            </a:endParaRPr>
          </a:p>
          <a:p>
            <a:pPr algn="l"/>
            <a:endParaRPr lang="ja-JP" altLang="en-US" sz="1700" dirty="0">
              <a:solidFill>
                <a:srgbClr val="FF0000"/>
              </a:solidFill>
              <a:latin typeface="+mj-lt"/>
              <a:sym typeface="Helvetica" charset="0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3088460" y="3768411"/>
            <a:ext cx="299703" cy="4526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070828" y="3558056"/>
            <a:ext cx="105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+mj-lt"/>
                <a:sym typeface="Helvetica" charset="0"/>
              </a:rPr>
              <a:t>Mr. </a:t>
            </a:r>
            <a:r>
              <a:rPr lang="en-US" altLang="ja-JP" dirty="0" smtClean="0">
                <a:solidFill>
                  <a:srgbClr val="0070C0"/>
                </a:solidFill>
                <a:latin typeface="+mj-lt"/>
                <a:sym typeface="Helvetica" charset="0"/>
              </a:rPr>
              <a:t>Ikeda</a:t>
            </a:r>
            <a:endParaRPr lang="en-US" altLang="ja-JP" dirty="0" smtClean="0">
              <a:solidFill>
                <a:srgbClr val="0070C0"/>
              </a:solidFill>
              <a:latin typeface="+mj-lt"/>
              <a:sym typeface="Helvetica" charset="0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3738434" y="4033594"/>
            <a:ext cx="299703" cy="452678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4158694" y="3768411"/>
            <a:ext cx="1911757" cy="509666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08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28" y="4547625"/>
            <a:ext cx="1608814" cy="226997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90057" y="279318"/>
            <a:ext cx="843528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ea typeface="Arial Unicode MS" panose="020B0604020202020204" pitchFamily="50" charset="-128"/>
              </a:rPr>
              <a:t>Feynman propagator</a:t>
            </a:r>
            <a:endParaRPr lang="ja-JP" altLang="en-US" dirty="0">
              <a:ea typeface="Arial Unicode MS" panose="020B0604020202020204" pitchFamily="50" charset="-128"/>
            </a:endParaRPr>
          </a:p>
        </p:txBody>
      </p:sp>
      <p:sp>
        <p:nvSpPr>
          <p:cNvPr id="6" name="テキスト ボックス 15"/>
          <p:cNvSpPr txBox="1">
            <a:spLocks noChangeArrowheads="1"/>
          </p:cNvSpPr>
          <p:nvPr/>
        </p:nvSpPr>
        <p:spPr bwMode="auto">
          <a:xfrm>
            <a:off x="487212" y="1032697"/>
            <a:ext cx="62632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 Unicode MS"/>
                <a:ea typeface="Arial Unicode MS"/>
                <a:cs typeface="Arial Unicode MS"/>
              </a:rPr>
              <a:t>Harmonic oscillator with external force</a:t>
            </a:r>
            <a:endParaRPr lang="ja-JP" altLang="en-US" sz="2800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1" name="テキスト ボックス 15"/>
          <p:cNvSpPr txBox="1">
            <a:spLocks noChangeArrowheads="1"/>
          </p:cNvSpPr>
          <p:nvPr/>
        </p:nvSpPr>
        <p:spPr bwMode="auto">
          <a:xfrm>
            <a:off x="5502074" y="2257914"/>
            <a:ext cx="2832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Arial Unicode MS"/>
                <a:ea typeface="Arial Unicode MS"/>
                <a:cs typeface="Arial Unicode MS"/>
              </a:rPr>
              <a:t>system-bath interaction</a:t>
            </a:r>
            <a:endParaRPr lang="ja-JP" altLang="en-US" sz="2000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295145" y="1705081"/>
            <a:ext cx="571749" cy="495501"/>
          </a:xfrm>
          <a:prstGeom prst="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a typeface="Arial Unicode MS" panose="020B060402020202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226634" y="2871830"/>
            <a:ext cx="6710738" cy="1920471"/>
          </a:xfrm>
          <a:prstGeom prst="rect">
            <a:avLst/>
          </a:prstGeom>
          <a:solidFill>
            <a:srgbClr val="FFFFCC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a typeface="Arial Unicode MS" panose="020B0604020202020204" pitchFamily="50" charset="-128"/>
            </a:endParaRPr>
          </a:p>
        </p:txBody>
      </p:sp>
      <p:graphicFrame>
        <p:nvGraphicFramePr>
          <p:cNvPr id="1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399070"/>
              </p:ext>
            </p:extLst>
          </p:nvPr>
        </p:nvGraphicFramePr>
        <p:xfrm>
          <a:off x="1611475" y="1739899"/>
          <a:ext cx="53070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396" name="Equation" r:id="rId4" imgW="5308560" imgH="787320" progId="Equation.DSMT4">
                  <p:embed/>
                </p:oleObj>
              </mc:Choice>
              <mc:Fallback>
                <p:oleObj name="Equation" r:id="rId4" imgW="53085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475" y="1739899"/>
                        <a:ext cx="530701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268821"/>
              </p:ext>
            </p:extLst>
          </p:nvPr>
        </p:nvGraphicFramePr>
        <p:xfrm>
          <a:off x="1598225" y="1757941"/>
          <a:ext cx="42545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397" name="Equation" r:id="rId6" imgW="4254480" imgH="876240" progId="Equation.DSMT4">
                  <p:embed/>
                </p:oleObj>
              </mc:Choice>
              <mc:Fallback>
                <p:oleObj name="Equation" r:id="rId6" imgW="4254480" imgH="876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8225" y="1757941"/>
                        <a:ext cx="42545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>
            <p:extLst/>
          </p:nvPr>
        </p:nvGraphicFramePr>
        <p:xfrm>
          <a:off x="2018350" y="4936410"/>
          <a:ext cx="23780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398" name="Equation" r:id="rId8" imgW="2286000" imgH="787320" progId="Equation.DSMT4">
                  <p:embed/>
                </p:oleObj>
              </mc:Choice>
              <mc:Fallback>
                <p:oleObj name="Equation" r:id="rId8" imgW="22860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8350" y="4936410"/>
                        <a:ext cx="237807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251520" y="4044949"/>
            <a:ext cx="1766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Arial Unicode MS"/>
                <a:ea typeface="Arial Unicode MS"/>
                <a:cs typeface="Arial Unicode MS"/>
              </a:rPr>
              <a:t>Wick Rotation</a:t>
            </a:r>
            <a:endParaRPr lang="ja-JP" altLang="en-US" sz="2000" dirty="0"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>
            <p:extLst/>
          </p:nvPr>
        </p:nvGraphicFramePr>
        <p:xfrm>
          <a:off x="2736906" y="6044451"/>
          <a:ext cx="16256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399" name="Equation" r:id="rId10" imgW="1562040" imgH="444240" progId="Equation.DSMT4">
                  <p:embed/>
                </p:oleObj>
              </mc:Choice>
              <mc:Fallback>
                <p:oleObj name="Equation" r:id="rId10" imgW="15620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6906" y="6044451"/>
                        <a:ext cx="1625600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正方形/長方形 18"/>
          <p:cNvSpPr/>
          <p:nvPr/>
        </p:nvSpPr>
        <p:spPr>
          <a:xfrm>
            <a:off x="4864105" y="5567546"/>
            <a:ext cx="39324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Arial Unicode MS"/>
                <a:ea typeface="Arial Unicode MS"/>
                <a:cs typeface="Arial Unicode MS"/>
              </a:rPr>
              <a:t>Euclid Action can be obtained by</a:t>
            </a:r>
          </a:p>
          <a:p>
            <a:r>
              <a:rPr lang="en-US" altLang="ja-JP" sz="2000" dirty="0" smtClean="0">
                <a:latin typeface="Arial Unicode MS"/>
                <a:ea typeface="Arial Unicode MS"/>
                <a:cs typeface="Arial Unicode MS"/>
              </a:rPr>
              <a:t>Wick Rotation</a:t>
            </a:r>
            <a:endParaRPr lang="ja-JP" altLang="en-US" sz="2000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7" name="円弧 16"/>
          <p:cNvSpPr/>
          <p:nvPr/>
        </p:nvSpPr>
        <p:spPr>
          <a:xfrm>
            <a:off x="611560" y="5813490"/>
            <a:ext cx="816925" cy="882180"/>
          </a:xfrm>
          <a:prstGeom prst="arc">
            <a:avLst/>
          </a:prstGeom>
          <a:ln w="222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0" name="Object 16"/>
          <p:cNvGraphicFramePr>
            <a:graphicFrameLocks noChangeAspect="1"/>
          </p:cNvGraphicFramePr>
          <p:nvPr>
            <p:extLst/>
          </p:nvPr>
        </p:nvGraphicFramePr>
        <p:xfrm>
          <a:off x="2616553" y="2885578"/>
          <a:ext cx="5930900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400" name="Equation" r:id="rId12" imgW="5930640" imgH="1892160" progId="Equation.DSMT4">
                  <p:embed/>
                </p:oleObj>
              </mc:Choice>
              <mc:Fallback>
                <p:oleObj name="Equation" r:id="rId12" imgW="5930640" imgH="1892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6553" y="2885578"/>
                        <a:ext cx="5930900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3863903" y="2905091"/>
            <a:ext cx="4812553" cy="1243989"/>
          </a:xfrm>
          <a:prstGeom prst="rect">
            <a:avLst/>
          </a:prstGeom>
          <a:solidFill>
            <a:srgbClr val="FFFFCC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a typeface="Arial Unicode MS" panose="020B060402020202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364088" y="4862591"/>
            <a:ext cx="15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After the trace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11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2" grpId="1" animBg="1"/>
      <p:bldP spid="13" grpId="0" animBg="1"/>
      <p:bldP spid="2" grpId="0"/>
      <p:bldP spid="19" grpId="0"/>
      <p:bldP spid="17" grpId="0" animBg="1"/>
      <p:bldP spid="21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83" y="1786870"/>
            <a:ext cx="1721417" cy="2121402"/>
          </a:xfrm>
          <a:prstGeom prst="rect">
            <a:avLst/>
          </a:prstGeom>
        </p:spPr>
      </p:pic>
      <p:sp>
        <p:nvSpPr>
          <p:cNvPr id="46" name="円/楕円 45"/>
          <p:cNvSpPr/>
          <p:nvPr/>
        </p:nvSpPr>
        <p:spPr>
          <a:xfrm>
            <a:off x="987830" y="3344253"/>
            <a:ext cx="263680" cy="3842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657087" y="3363473"/>
            <a:ext cx="308260" cy="3842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621454" y="3558656"/>
            <a:ext cx="741249" cy="37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257" name="Rectangle 8"/>
          <p:cNvSpPr>
            <a:spLocks noChangeArrowheads="1"/>
          </p:cNvSpPr>
          <p:nvPr/>
        </p:nvSpPr>
        <p:spPr bwMode="auto">
          <a:xfrm>
            <a:off x="82550" y="404664"/>
            <a:ext cx="872807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2400" dirty="0">
                <a:latin typeface="Arial Unicode MS"/>
                <a:ea typeface="Arial Unicode MS"/>
                <a:cs typeface="Arial Unicode MS"/>
              </a:rPr>
              <a:t>Reduced density </a:t>
            </a:r>
            <a:r>
              <a:rPr lang="en-US" altLang="ja-JP" sz="2400" dirty="0" smtClean="0">
                <a:latin typeface="Arial Unicode MS"/>
                <a:ea typeface="Arial Unicode MS"/>
                <a:cs typeface="Arial Unicode MS"/>
              </a:rPr>
              <a:t>matrix </a:t>
            </a:r>
            <a:r>
              <a:rPr lang="en-US" altLang="ja-JP" sz="2400" dirty="0">
                <a:latin typeface="Arial Unicode MS"/>
                <a:ea typeface="Arial Unicode MS"/>
                <a:cs typeface="Arial Unicode MS"/>
              </a:rPr>
              <a:t>in path integral expression is</a:t>
            </a:r>
          </a:p>
        </p:txBody>
      </p:sp>
      <p:graphicFrame>
        <p:nvGraphicFramePr>
          <p:cNvPr id="15" name="Object 3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833716" y="4954620"/>
          <a:ext cx="7332663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63" name="Equation" r:id="rId5" imgW="6134040" imgH="1015920" progId="Equation.DSMT4">
                  <p:embed/>
                </p:oleObj>
              </mc:Choice>
              <mc:Fallback>
                <p:oleObj name="Equation" r:id="rId5" imgW="6134040" imgH="1015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716" y="4954620"/>
                        <a:ext cx="7332663" cy="1214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609324" y="994540"/>
          <a:ext cx="8326437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64" name="Equation" r:id="rId7" imgW="7035480" imgH="507960" progId="Equation.DSMT4">
                  <p:embed/>
                </p:oleObj>
              </mc:Choice>
              <mc:Fallback>
                <p:oleObj name="Equation" r:id="rId7" imgW="70354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324" y="994540"/>
                        <a:ext cx="8326437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2549" y="4398005"/>
            <a:ext cx="872807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2400" dirty="0" smtClean="0">
                <a:latin typeface="Arial Unicode MS"/>
                <a:ea typeface="Arial Unicode MS"/>
                <a:cs typeface="Arial Unicode MS"/>
              </a:rPr>
              <a:t> We rewrite it as</a:t>
            </a:r>
            <a:endParaRPr lang="en-US" altLang="ja-JP" sz="2400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233668" y="952699"/>
            <a:ext cx="6789637" cy="72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81250" name="Object 3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2097088" y="1022350"/>
          <a:ext cx="6675437" cy="287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65" name="Equation" r:id="rId9" imgW="6375240" imgH="2743200" progId="Equation.DSMT4">
                  <p:embed/>
                </p:oleObj>
              </mc:Choice>
              <mc:Fallback>
                <p:oleObj name="Equation" r:id="rId9" imgW="6375240" imgH="274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088" y="1022350"/>
                        <a:ext cx="6675437" cy="287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7979608" y="2166093"/>
            <a:ext cx="782103" cy="501149"/>
          </a:xfrm>
          <a:prstGeom prst="rect">
            <a:avLst/>
          </a:prstGeom>
          <a:solidFill>
            <a:srgbClr val="92D050">
              <a:alpha val="31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862696" y="2206293"/>
            <a:ext cx="720080" cy="406436"/>
          </a:xfrm>
          <a:prstGeom prst="rect">
            <a:avLst/>
          </a:prstGeom>
          <a:solidFill>
            <a:srgbClr val="FFFF00">
              <a:alpha val="31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623494" y="3265517"/>
            <a:ext cx="735907" cy="406436"/>
          </a:xfrm>
          <a:prstGeom prst="rect">
            <a:avLst/>
          </a:prstGeom>
          <a:solidFill>
            <a:srgbClr val="FFFF00">
              <a:alpha val="31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645482" y="3176787"/>
            <a:ext cx="3243693" cy="262598"/>
          </a:xfrm>
          <a:solidFill>
            <a:srgbClr val="FFFFFF"/>
          </a:solidFill>
        </p:spPr>
        <p:txBody>
          <a:bodyPr anchor="t">
            <a:noAutofit/>
          </a:bodyPr>
          <a:lstStyle/>
          <a:p>
            <a:pPr algn="l"/>
            <a:r>
              <a:rPr lang="en-US" altLang="ja-JP" sz="1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non-factorized </a:t>
            </a:r>
            <a:r>
              <a:rPr lang="en-US" altLang="ja-JP" sz="1600" dirty="0" smtClean="0">
                <a:solidFill>
                  <a:srgbClr val="0000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equilibrium state</a:t>
            </a:r>
            <a:endParaRPr lang="en-US" altLang="ja-JP" sz="1600" dirty="0" smtClean="0">
              <a:solidFill>
                <a:srgbClr val="0000CC"/>
              </a:solidFill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14" name="Object 3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2076450" y="992188"/>
          <a:ext cx="6786563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66" name="Equation" r:id="rId11" imgW="6235560" imgH="1295280" progId="Equation.DSMT4">
                  <p:embed/>
                </p:oleObj>
              </mc:Choice>
              <mc:Fallback>
                <p:oleObj name="Equation" r:id="rId11" imgW="6235560" imgH="1295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6450" y="992188"/>
                        <a:ext cx="6786563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Line 9"/>
          <p:cNvSpPr>
            <a:spLocks noChangeShapeType="1"/>
          </p:cNvSpPr>
          <p:nvPr/>
        </p:nvSpPr>
        <p:spPr bwMode="auto">
          <a:xfrm rot="10800000" flipV="1">
            <a:off x="2774464" y="2964750"/>
            <a:ext cx="2819669" cy="28461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2593887" y="3912156"/>
            <a:ext cx="3045342" cy="45719"/>
          </a:xfrm>
          <a:custGeom>
            <a:avLst/>
            <a:gdLst>
              <a:gd name="T0" fmla="*/ 0 w 581020"/>
              <a:gd name="T1" fmla="*/ 0 h 15"/>
              <a:gd name="T2" fmla="*/ 12864706 w 581020"/>
              <a:gd name="T3" fmla="*/ 0 h 15"/>
              <a:gd name="T4" fmla="*/ 0 60000 65536"/>
              <a:gd name="T5" fmla="*/ 0 60000 65536"/>
              <a:gd name="T6" fmla="*/ 0 w 581020"/>
              <a:gd name="T7" fmla="*/ 0 h 15"/>
              <a:gd name="T8" fmla="*/ 581020 w 581020"/>
              <a:gd name="T9" fmla="*/ 0 h 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1020" h="15">
                <a:moveTo>
                  <a:pt x="0" y="15"/>
                </a:moveTo>
                <a:lnTo>
                  <a:pt x="581020" y="0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614224" y="2334161"/>
            <a:ext cx="0" cy="1167202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rot="16373360">
            <a:off x="589853" y="2812966"/>
            <a:ext cx="1338505" cy="66909"/>
          </a:xfrm>
          <a:custGeom>
            <a:avLst/>
            <a:gdLst>
              <a:gd name="T0" fmla="*/ 0 w 581020"/>
              <a:gd name="T1" fmla="*/ 0 h 15"/>
              <a:gd name="T2" fmla="*/ 12864706 w 581020"/>
              <a:gd name="T3" fmla="*/ 0 h 15"/>
              <a:gd name="T4" fmla="*/ 0 60000 65536"/>
              <a:gd name="T5" fmla="*/ 0 60000 65536"/>
              <a:gd name="T6" fmla="*/ 0 w 581020"/>
              <a:gd name="T7" fmla="*/ 0 h 15"/>
              <a:gd name="T8" fmla="*/ 581020 w 581020"/>
              <a:gd name="T9" fmla="*/ 0 h 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1020" h="15">
                <a:moveTo>
                  <a:pt x="0" y="15"/>
                </a:moveTo>
                <a:lnTo>
                  <a:pt x="581020" y="0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flipV="1">
            <a:off x="5645482" y="2943430"/>
            <a:ext cx="2819669" cy="284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179554" y="1684959"/>
            <a:ext cx="6656746" cy="104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1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94472403"/>
              </p:ext>
            </p:extLst>
          </p:nvPr>
        </p:nvGraphicFramePr>
        <p:xfrm>
          <a:off x="2465388" y="1820863"/>
          <a:ext cx="4440237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67" name="Equation" r:id="rId13" imgW="5181480" imgH="812520" progId="Equation.DSMT4">
                  <p:embed/>
                </p:oleObj>
              </mc:Choice>
              <mc:Fallback>
                <p:oleObj name="Equation" r:id="rId13" imgW="518148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5388" y="1820863"/>
                        <a:ext cx="4440237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54891" y="6277912"/>
            <a:ext cx="4440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6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  <a:cs typeface="Times New Roman" pitchFamily="18" charset="0"/>
                <a:hlinkClick r:id="rId15"/>
              </a:rPr>
              <a:t>Tanimura: </a:t>
            </a:r>
            <a:r>
              <a:rPr lang="en-US" altLang="ja-JP" sz="1600" dirty="0" smtClean="0" bmk="">
                <a:latin typeface="Times New Roman" pitchFamily="18" charset="0"/>
                <a:ea typeface="ＭＳ Ｐゴシック" pitchFamily="50" charset="-128"/>
                <a:cs typeface="Times New Roman" pitchFamily="18" charset="0"/>
                <a:hlinkClick r:id="rId15"/>
              </a:rPr>
              <a:t>JCP</a:t>
            </a:r>
            <a:r>
              <a:rPr lang="ja-JP" altLang="en-US" sz="1600" dirty="0" bmk="">
                <a:latin typeface="Times New Roman" pitchFamily="18" charset="0"/>
                <a:ea typeface="ＭＳ Ｐゴシック" pitchFamily="50" charset="-128"/>
                <a:cs typeface="Times New Roman" pitchFamily="18" charset="0"/>
                <a:hlinkClick r:id="rId15"/>
              </a:rPr>
              <a:t> </a:t>
            </a:r>
            <a:r>
              <a:rPr kumimoji="1" lang="ja-JP" altLang="ja-JP" sz="16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  <a:cs typeface="Times New Roman" pitchFamily="18" charset="0"/>
                <a:hlinkClick r:id="rId15"/>
              </a:rPr>
              <a:t>1</a:t>
            </a:r>
            <a:r>
              <a:rPr kumimoji="1" lang="en-US" altLang="ja-JP" sz="16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  <a:cs typeface="Times New Roman" pitchFamily="18" charset="0"/>
                <a:hlinkClick r:id="rId15"/>
              </a:rPr>
              <a:t>41, </a:t>
            </a:r>
            <a:r>
              <a:rPr kumimoji="1" lang="en-US" altLang="ja-JP" sz="160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  <a:cs typeface="Times New Roman" pitchFamily="18" charset="0"/>
                <a:hlinkClick r:id="rId15"/>
              </a:rPr>
              <a:t>044114</a:t>
            </a:r>
            <a:r>
              <a:rPr kumimoji="1" lang="ja-JP" altLang="ja-JP" sz="160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  <a:cs typeface="Times New Roman" pitchFamily="18" charset="0"/>
                <a:hlinkClick r:id="rId15"/>
              </a:rPr>
              <a:t> </a:t>
            </a:r>
            <a:r>
              <a:rPr kumimoji="1" lang="ja-JP" altLang="ja-JP" sz="16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  <a:cs typeface="Times New Roman" pitchFamily="18" charset="0"/>
                <a:hlinkClick r:id="rId15"/>
              </a:rPr>
              <a:t>(</a:t>
            </a:r>
            <a:r>
              <a:rPr lang="en-US" altLang="ja-JP" sz="1600" dirty="0" smtClean="0" bmk="">
                <a:latin typeface="Times New Roman" pitchFamily="18" charset="0"/>
                <a:ea typeface="ＭＳ Ｐゴシック" pitchFamily="50" charset="-128"/>
                <a:cs typeface="Times New Roman" pitchFamily="18" charset="0"/>
                <a:hlinkClick r:id="rId15"/>
              </a:rPr>
              <a:t>2014</a:t>
            </a:r>
            <a:r>
              <a:rPr kumimoji="1" lang="ja-JP" altLang="ja-JP" sz="16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  <a:cs typeface="Times New Roman" pitchFamily="18" charset="0"/>
                <a:hlinkClick r:id="rId15"/>
              </a:rPr>
              <a:t>). </a:t>
            </a:r>
            <a:endParaRPr kumimoji="1" lang="ja-JP" alt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135952" y="1660247"/>
            <a:ext cx="6807250" cy="2399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242079"/>
              </p:ext>
            </p:extLst>
          </p:nvPr>
        </p:nvGraphicFramePr>
        <p:xfrm>
          <a:off x="2453038" y="1829214"/>
          <a:ext cx="5614988" cy="276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68" name="Equation" r:id="rId16" imgW="3124080" imgH="1536480" progId="Equation.DSMT4">
                  <p:embed/>
                </p:oleObj>
              </mc:Choice>
              <mc:Fallback>
                <p:oleObj name="Equation" r:id="rId16" imgW="3124080" imgH="1536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3038" y="1829214"/>
                        <a:ext cx="5614988" cy="276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正方形/長方形 27"/>
          <p:cNvSpPr/>
          <p:nvPr/>
        </p:nvSpPr>
        <p:spPr>
          <a:xfrm>
            <a:off x="2483425" y="3220675"/>
            <a:ext cx="4975727" cy="613934"/>
          </a:xfrm>
          <a:prstGeom prst="rect">
            <a:avLst/>
          </a:prstGeom>
          <a:solidFill>
            <a:srgbClr val="FFFF00">
              <a:alpha val="31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2483425" y="3911797"/>
            <a:ext cx="4131085" cy="698303"/>
          </a:xfrm>
          <a:prstGeom prst="rect">
            <a:avLst/>
          </a:prstGeom>
          <a:solidFill>
            <a:srgbClr val="92D050">
              <a:alpha val="31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734330" y="396041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Initial S-B correlation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441130" y="3172307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541EB"/>
                </a:solidFill>
              </a:rPr>
              <a:t>Dynamical </a:t>
            </a:r>
          </a:p>
          <a:p>
            <a:r>
              <a:rPr kumimoji="1" lang="en-US" altLang="ja-JP" dirty="0" smtClean="0">
                <a:solidFill>
                  <a:srgbClr val="0541EB"/>
                </a:solidFill>
              </a:rPr>
              <a:t>S-B correlation</a:t>
            </a:r>
            <a:endParaRPr kumimoji="1" lang="ja-JP" altLang="en-US" dirty="0">
              <a:solidFill>
                <a:srgbClr val="0541EB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569773" y="997827"/>
            <a:ext cx="731909" cy="487743"/>
          </a:xfrm>
          <a:prstGeom prst="rect">
            <a:avLst/>
          </a:prstGeom>
          <a:solidFill>
            <a:srgbClr val="FFCCFF">
              <a:alpha val="31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5580996" y="5643320"/>
            <a:ext cx="1443653" cy="601083"/>
          </a:xfrm>
          <a:prstGeom prst="rect">
            <a:avLst/>
          </a:prstGeom>
          <a:solidFill>
            <a:srgbClr val="FE3859">
              <a:alpha val="31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矢印コネクタ 33"/>
          <p:cNvCxnSpPr/>
          <p:nvPr/>
        </p:nvCxnSpPr>
        <p:spPr>
          <a:xfrm flipH="1">
            <a:off x="6520348" y="1613007"/>
            <a:ext cx="427964" cy="394883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5128591" y="4420403"/>
            <a:ext cx="1245705" cy="11414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H="1">
            <a:off x="4548968" y="3747723"/>
            <a:ext cx="173610" cy="187570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490405" y="5630469"/>
            <a:ext cx="2047111" cy="613934"/>
          </a:xfrm>
          <a:prstGeom prst="rect">
            <a:avLst/>
          </a:prstGeom>
          <a:solidFill>
            <a:srgbClr val="FFFF00">
              <a:alpha val="31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弧 41"/>
          <p:cNvSpPr/>
          <p:nvPr/>
        </p:nvSpPr>
        <p:spPr>
          <a:xfrm rot="10292747" flipV="1">
            <a:off x="1083549" y="3118326"/>
            <a:ext cx="524774" cy="776710"/>
          </a:xfrm>
          <a:prstGeom prst="arc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弧 42"/>
          <p:cNvSpPr/>
          <p:nvPr/>
        </p:nvSpPr>
        <p:spPr>
          <a:xfrm rot="16200000" flipV="1">
            <a:off x="218064" y="3334594"/>
            <a:ext cx="801696" cy="387514"/>
          </a:xfrm>
          <a:prstGeom prst="arc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614224" y="3520007"/>
            <a:ext cx="648072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6" name="Line 9"/>
          <p:cNvSpPr>
            <a:spLocks noChangeShapeType="1"/>
          </p:cNvSpPr>
          <p:nvPr/>
        </p:nvSpPr>
        <p:spPr bwMode="auto">
          <a:xfrm rot="10800000" flipV="1">
            <a:off x="5849910" y="1531525"/>
            <a:ext cx="670438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57" name="Line 9"/>
          <p:cNvSpPr>
            <a:spLocks noChangeShapeType="1"/>
          </p:cNvSpPr>
          <p:nvPr/>
        </p:nvSpPr>
        <p:spPr bwMode="auto">
          <a:xfrm>
            <a:off x="6569773" y="1551316"/>
            <a:ext cx="626157" cy="300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9" name="Line 10"/>
          <p:cNvSpPr>
            <a:spLocks noChangeShapeType="1"/>
          </p:cNvSpPr>
          <p:nvPr/>
        </p:nvSpPr>
        <p:spPr bwMode="auto">
          <a:xfrm rot="21416646" flipV="1">
            <a:off x="7258709" y="1531524"/>
            <a:ext cx="675961" cy="45719"/>
          </a:xfrm>
          <a:custGeom>
            <a:avLst/>
            <a:gdLst>
              <a:gd name="T0" fmla="*/ 0 w 581020"/>
              <a:gd name="T1" fmla="*/ 0 h 15"/>
              <a:gd name="T2" fmla="*/ 12864706 w 581020"/>
              <a:gd name="T3" fmla="*/ 0 h 15"/>
              <a:gd name="T4" fmla="*/ 0 60000 65536"/>
              <a:gd name="T5" fmla="*/ 0 60000 65536"/>
              <a:gd name="T6" fmla="*/ 0 w 581020"/>
              <a:gd name="T7" fmla="*/ 0 h 15"/>
              <a:gd name="T8" fmla="*/ 581020 w 581020"/>
              <a:gd name="T9" fmla="*/ 0 h 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1020" h="15">
                <a:moveTo>
                  <a:pt x="0" y="15"/>
                </a:moveTo>
                <a:lnTo>
                  <a:pt x="581020" y="0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539469" y="6279322"/>
            <a:ext cx="212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66FF"/>
                </a:solidFill>
              </a:rPr>
              <a:t>Real-Time</a:t>
            </a:r>
            <a:r>
              <a:rPr lang="ja-JP" altLang="en-US" dirty="0">
                <a:solidFill>
                  <a:srgbClr val="0066FF"/>
                </a:solidFill>
              </a:rPr>
              <a:t> </a:t>
            </a:r>
            <a:r>
              <a:rPr lang="en-US" altLang="ja-JP" dirty="0" smtClean="0">
                <a:solidFill>
                  <a:srgbClr val="0066FF"/>
                </a:solidFill>
              </a:rPr>
              <a:t>HEOM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594792" y="6281626"/>
            <a:ext cx="205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Im</a:t>
            </a:r>
            <a:r>
              <a:rPr kumimoji="1" lang="en-US" altLang="ja-JP" dirty="0" smtClean="0">
                <a:solidFill>
                  <a:srgbClr val="FF0000"/>
                </a:solidFill>
              </a:rPr>
              <a:t>-Time </a:t>
            </a:r>
            <a:r>
              <a:rPr lang="en-US" altLang="ja-JP" dirty="0" smtClean="0">
                <a:solidFill>
                  <a:srgbClr val="FF0000"/>
                </a:solidFill>
              </a:rPr>
              <a:t>HEOM</a:t>
            </a:r>
          </a:p>
        </p:txBody>
      </p:sp>
      <p:sp>
        <p:nvSpPr>
          <p:cNvPr id="51" name="Rectangle 21"/>
          <p:cNvSpPr>
            <a:spLocks noChangeArrowheads="1"/>
          </p:cNvSpPr>
          <p:nvPr/>
        </p:nvSpPr>
        <p:spPr bwMode="auto">
          <a:xfrm>
            <a:off x="8109259" y="2643726"/>
            <a:ext cx="12250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Fluctuation </a:t>
            </a:r>
            <a:r>
              <a:rPr lang="en-US" altLang="ja-JP" sz="1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en-US" altLang="ja-JP" sz="1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8061134" y="1956282"/>
            <a:ext cx="10615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Dissipation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2449350" y="1779624"/>
            <a:ext cx="5538263" cy="1376829"/>
          </a:xfrm>
          <a:prstGeom prst="rect">
            <a:avLst/>
          </a:prstGeom>
          <a:solidFill>
            <a:srgbClr val="FFFF99">
              <a:alpha val="3098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/>
          <p:cNvCxnSpPr/>
          <p:nvPr/>
        </p:nvCxnSpPr>
        <p:spPr>
          <a:xfrm flipH="1">
            <a:off x="4623042" y="3239044"/>
            <a:ext cx="681648" cy="2429527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8101903" y="1660247"/>
            <a:ext cx="682862" cy="440928"/>
          </a:xfrm>
          <a:prstGeom prst="rect">
            <a:avLst/>
          </a:prstGeom>
          <a:solidFill>
            <a:srgbClr val="92D050">
              <a:alpha val="31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62696" y="2390425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Harmonic oscillator  with external force    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aphicFrame>
        <p:nvGraphicFramePr>
          <p:cNvPr id="60" name="Object 16"/>
          <p:cNvGraphicFramePr>
            <a:graphicFrameLocks noChangeAspect="1"/>
          </p:cNvGraphicFramePr>
          <p:nvPr>
            <p:extLst/>
          </p:nvPr>
        </p:nvGraphicFramePr>
        <p:xfrm>
          <a:off x="4145891" y="3102746"/>
          <a:ext cx="3619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69" name="Equation" r:id="rId18" imgW="3619440" imgH="393480" progId="Equation.DSMT4">
                  <p:embed/>
                </p:oleObj>
              </mc:Choice>
              <mc:Fallback>
                <p:oleObj name="Equation" r:id="rId18" imgW="36194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5891" y="3102746"/>
                        <a:ext cx="36195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719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6" grpId="0"/>
      <p:bldP spid="2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2" grpId="0" animBg="1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7" grpId="0" animBg="1"/>
      <p:bldP spid="42" grpId="0" animBg="1"/>
      <p:bldP spid="43" grpId="0" animBg="1"/>
      <p:bldP spid="25" grpId="0" animBg="1"/>
      <p:bldP spid="2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44" grpId="0"/>
      <p:bldP spid="48" grpId="0"/>
      <p:bldP spid="51" grpId="0"/>
      <p:bldP spid="52" grpId="0"/>
      <p:bldP spid="53" grpId="0" animBg="1"/>
      <p:bldP spid="49" grpId="0" animBg="1"/>
      <p:bldP spid="49" grpId="1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260" name="Object 5"/>
          <p:cNvGraphicFramePr>
            <a:graphicFrameLocks noChangeAspect="1"/>
          </p:cNvGraphicFramePr>
          <p:nvPr>
            <p:extLst/>
          </p:nvPr>
        </p:nvGraphicFramePr>
        <p:xfrm>
          <a:off x="842963" y="995363"/>
          <a:ext cx="4732337" cy="149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546" name="Equation" r:id="rId3" imgW="2489040" imgH="787320" progId="Equation.DSMT4">
                  <p:embed/>
                </p:oleObj>
              </mc:Choice>
              <mc:Fallback>
                <p:oleObj name="Equation" r:id="rId3" imgW="248904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3" y="995363"/>
                        <a:ext cx="4732337" cy="149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633629" y="1117744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dirty="0">
                <a:solidFill>
                  <a:srgbClr val="3333FF"/>
                </a:solidFill>
                <a:latin typeface="Arial Unicode MS"/>
                <a:ea typeface="Arial Unicode MS"/>
                <a:cs typeface="Arial Unicode MS"/>
              </a:rPr>
              <a:t>dissipation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79072" y="1881175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7030A0"/>
                </a:solidFill>
                <a:latin typeface="Arial Unicode MS"/>
                <a:ea typeface="Arial Unicode MS"/>
                <a:cs typeface="Arial Unicode MS"/>
              </a:rPr>
              <a:t>fluctuation</a:t>
            </a:r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>
            <p:extLst/>
          </p:nvPr>
        </p:nvGraphicFramePr>
        <p:xfrm>
          <a:off x="5890163" y="1206126"/>
          <a:ext cx="465138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547" name="ビットマップ イメージ" r:id="rId5" imgW="2371429" imgH="1542857" progId="PBrush">
                  <p:embed/>
                </p:oleObj>
              </mc:Choice>
              <mc:Fallback>
                <p:oleObj name="ビットマップ イメージ" r:id="rId5" imgW="2371429" imgH="154285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0163" y="1206126"/>
                        <a:ext cx="465138" cy="30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3613" y="1953766"/>
            <a:ext cx="465137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5"/>
          <p:cNvGraphicFramePr>
            <a:graphicFrameLocks noChangeAspect="1"/>
          </p:cNvGraphicFramePr>
          <p:nvPr>
            <p:extLst/>
          </p:nvPr>
        </p:nvGraphicFramePr>
        <p:xfrm>
          <a:off x="817563" y="3449638"/>
          <a:ext cx="7850187" cy="178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548" name="Equation" r:id="rId8" imgW="4127400" imgH="939600" progId="Equation.DSMT4">
                  <p:embed/>
                </p:oleObj>
              </mc:Choice>
              <mc:Fallback>
                <p:oleObj name="Equation" r:id="rId8" imgW="412740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563" y="3449638"/>
                        <a:ext cx="7850187" cy="178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プレースホルダー 1"/>
          <p:cNvSpPr>
            <a:spLocks noGrp="1"/>
          </p:cNvSpPr>
          <p:nvPr>
            <p:ph type="body" sz="half" idx="1"/>
          </p:nvPr>
        </p:nvSpPr>
        <p:spPr>
          <a:xfrm>
            <a:off x="761206" y="260648"/>
            <a:ext cx="4038600" cy="586581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where</a:t>
            </a:r>
            <a:endParaRPr kumimoji="1" lang="ja-JP" altLang="en-US" dirty="0"/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>
            <p:extLst/>
          </p:nvPr>
        </p:nvGraphicFramePr>
        <p:xfrm>
          <a:off x="982663" y="5207000"/>
          <a:ext cx="4346575" cy="159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549" name="Equation" r:id="rId10" imgW="2286000" imgH="838080" progId="Equation.DSMT4">
                  <p:embed/>
                </p:oleObj>
              </mc:Choice>
              <mc:Fallback>
                <p:oleObj name="Equation" r:id="rId10" imgW="228600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5207000"/>
                        <a:ext cx="4346575" cy="159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7544" y="2767013"/>
            <a:ext cx="872807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2400" dirty="0" smtClean="0">
                <a:solidFill>
                  <a:srgbClr val="C00000"/>
                </a:solidFill>
                <a:latin typeface="Arial Unicode MS"/>
                <a:ea typeface="Arial Unicode MS"/>
                <a:cs typeface="Arial Unicode MS"/>
              </a:rPr>
              <a:t>Non-Markovian correlation between imaginary and real times.</a:t>
            </a:r>
            <a:endParaRPr lang="en-US" altLang="ja-JP" sz="2400" dirty="0">
              <a:solidFill>
                <a:srgbClr val="C0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633629" y="5710962"/>
            <a:ext cx="21868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C00000"/>
                </a:solidFill>
                <a:latin typeface="Arial Unicode MS"/>
                <a:ea typeface="Arial Unicode MS"/>
                <a:cs typeface="Arial Unicode MS"/>
              </a:rPr>
              <a:t>Influence </a:t>
            </a:r>
            <a:r>
              <a:rPr lang="en-US" altLang="ja-JP" sz="2400" dirty="0" err="1" smtClean="0">
                <a:solidFill>
                  <a:srgbClr val="C00000"/>
                </a:solidFill>
                <a:latin typeface="Arial Unicode MS"/>
                <a:ea typeface="Arial Unicode MS"/>
                <a:cs typeface="Arial Unicode MS"/>
              </a:rPr>
              <a:t>func</a:t>
            </a:r>
            <a:r>
              <a:rPr lang="en-US" altLang="ja-JP" sz="2400" dirty="0" smtClean="0">
                <a:solidFill>
                  <a:srgbClr val="C00000"/>
                </a:solidFill>
                <a:latin typeface="Arial Unicode MS"/>
                <a:ea typeface="Arial Unicode MS"/>
                <a:cs typeface="Arial Unicode MS"/>
              </a:rPr>
              <a:t>.</a:t>
            </a:r>
          </a:p>
          <a:p>
            <a:r>
              <a:rPr lang="en-US" altLang="ja-JP" sz="2400" dirty="0" smtClean="0">
                <a:solidFill>
                  <a:srgbClr val="C00000"/>
                </a:solidFill>
                <a:latin typeface="Arial Unicode MS"/>
                <a:ea typeface="Arial Unicode MS"/>
                <a:cs typeface="Arial Unicode MS"/>
              </a:rPr>
              <a:t>in </a:t>
            </a:r>
            <a:r>
              <a:rPr lang="en-US" altLang="ja-JP" sz="2400" dirty="0" err="1" smtClean="0">
                <a:solidFill>
                  <a:srgbClr val="C00000"/>
                </a:solidFill>
                <a:latin typeface="Arial Unicode MS"/>
                <a:ea typeface="Arial Unicode MS"/>
                <a:cs typeface="Arial Unicode MS"/>
              </a:rPr>
              <a:t>Im</a:t>
            </a:r>
            <a:r>
              <a:rPr lang="en-US" altLang="ja-JP" sz="2400" dirty="0" smtClean="0">
                <a:solidFill>
                  <a:srgbClr val="C00000"/>
                </a:solidFill>
                <a:latin typeface="Arial Unicode MS"/>
                <a:ea typeface="Arial Unicode MS"/>
                <a:cs typeface="Arial Unicode MS"/>
              </a:rPr>
              <a:t> time</a:t>
            </a:r>
            <a:endParaRPr lang="en-US" altLang="ja-JP" sz="2400" dirty="0">
              <a:solidFill>
                <a:srgbClr val="C00000"/>
              </a:solidFill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2402" y="5949280"/>
            <a:ext cx="465137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正方形/長方形 17"/>
          <p:cNvSpPr/>
          <p:nvPr/>
        </p:nvSpPr>
        <p:spPr>
          <a:xfrm>
            <a:off x="740101" y="3415146"/>
            <a:ext cx="1239612" cy="899092"/>
          </a:xfrm>
          <a:prstGeom prst="rect">
            <a:avLst/>
          </a:prstGeom>
          <a:solidFill>
            <a:srgbClr val="FFFF00">
              <a:alpha val="31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a typeface="Arial Unicode MS" panose="020B060402020202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899592" y="5718585"/>
            <a:ext cx="720080" cy="508471"/>
          </a:xfrm>
          <a:prstGeom prst="rect">
            <a:avLst/>
          </a:prstGeom>
          <a:solidFill>
            <a:srgbClr val="92D050">
              <a:alpha val="31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a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7433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5" grpId="0"/>
      <p:bldP spid="16" grpId="0" autoUpdateAnimBg="0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 2"/>
          <p:cNvSpPr>
            <a:spLocks noGrp="1"/>
          </p:cNvSpPr>
          <p:nvPr>
            <p:ph idx="1"/>
          </p:nvPr>
        </p:nvSpPr>
        <p:spPr>
          <a:xfrm>
            <a:off x="285720" y="939855"/>
            <a:ext cx="9758888" cy="5143536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ja-JP" dirty="0" smtClean="0"/>
          </a:p>
          <a:p>
            <a:pPr marL="571500" indent="-571500">
              <a:buFont typeface="Arial" charset="0"/>
              <a:buAutoNum type="romanLcParenR"/>
            </a:pPr>
            <a:r>
              <a:rPr lang="en-US" altLang="ja-JP" dirty="0">
                <a:solidFill>
                  <a:srgbClr val="FF0000"/>
                </a:solidFill>
              </a:rPr>
              <a:t>Fluctuation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(heating)</a:t>
            </a:r>
          </a:p>
          <a:p>
            <a:pPr marL="571500" indent="-571500">
              <a:buAutoNum type="romanLcParenR"/>
            </a:pPr>
            <a:r>
              <a:rPr lang="en-US" altLang="ja-JP" dirty="0" smtClean="0">
                <a:solidFill>
                  <a:srgbClr val="0066FF"/>
                </a:solidFill>
              </a:rPr>
              <a:t>Dissipation</a:t>
            </a:r>
            <a:r>
              <a:rPr lang="ja-JP" altLang="en-US" dirty="0" smtClean="0">
                <a:solidFill>
                  <a:srgbClr val="0066FF"/>
                </a:solidFill>
              </a:rPr>
              <a:t> </a:t>
            </a:r>
            <a:r>
              <a:rPr lang="en-US" altLang="ja-JP" dirty="0" smtClean="0">
                <a:solidFill>
                  <a:srgbClr val="0066FF"/>
                </a:solidFill>
              </a:rPr>
              <a:t>(relaxation)</a:t>
            </a:r>
          </a:p>
          <a:p>
            <a:pPr>
              <a:buNone/>
            </a:pPr>
            <a:endParaRPr lang="en-US" altLang="ja-JP" sz="9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FFC000"/>
                </a:solidFill>
              </a:rPr>
              <a:t>iii) Static system-bath entanglement </a:t>
            </a:r>
            <a:endParaRPr lang="en-US" altLang="ja-JP" sz="2800" dirty="0" smtClean="0"/>
          </a:p>
          <a:p>
            <a:pPr>
              <a:buNone/>
            </a:pPr>
            <a:endParaRPr lang="en-US" altLang="ja-JP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7030A0"/>
                </a:solidFill>
              </a:rPr>
              <a:t>iv) Dynamical system-bath entanglement</a:t>
            </a:r>
            <a:endParaRPr lang="en-US" altLang="ja-JP" sz="2800" dirty="0" smtClean="0"/>
          </a:p>
          <a:p>
            <a:pPr>
              <a:buNone/>
            </a:pPr>
            <a:r>
              <a:rPr lang="ja-JP" altLang="en-US" sz="2400" dirty="0" smtClean="0"/>
              <a:t>　</a:t>
            </a:r>
            <a:r>
              <a:rPr lang="en-US" altLang="ja-JP" sz="2400" dirty="0"/>
              <a:t>R</a:t>
            </a:r>
            <a:r>
              <a:rPr lang="en-US" altLang="ja-JP" sz="2400" dirty="0" smtClean="0"/>
              <a:t>eveals only through non-linear response function</a:t>
            </a:r>
            <a:r>
              <a:rPr lang="ja-JP" altLang="en-US" sz="2400" dirty="0" smtClean="0"/>
              <a:t>　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sz="2400" b="1" dirty="0" smtClean="0">
              <a:solidFill>
                <a:srgbClr val="FF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Four important functions of the </a:t>
            </a:r>
            <a:r>
              <a:rPr lang="en-US" altLang="ja-JP" dirty="0"/>
              <a:t>bath</a:t>
            </a:r>
            <a:br>
              <a:rPr lang="en-US" altLang="ja-JP" dirty="0"/>
            </a:br>
            <a:r>
              <a:rPr lang="en-US" altLang="ja-JP" sz="2000" dirty="0"/>
              <a:t>(non-Markovian tests; </a:t>
            </a:r>
            <a:r>
              <a:rPr lang="en-US" altLang="ja-JP" sz="2000" dirty="0">
                <a:solidFill>
                  <a:srgbClr val="0070C0"/>
                </a:solidFill>
                <a:hlinkClick r:id="rId3"/>
              </a:rPr>
              <a:t>Tanimura, JCP </a:t>
            </a:r>
            <a:r>
              <a:rPr lang="en-US" altLang="ja-JP" sz="2000" b="1" dirty="0">
                <a:solidFill>
                  <a:srgbClr val="0070C0"/>
                </a:solidFill>
                <a:hlinkClick r:id="rId3"/>
              </a:rPr>
              <a:t>142</a:t>
            </a:r>
            <a:r>
              <a:rPr lang="en-US" altLang="ja-JP" sz="2000" dirty="0">
                <a:solidFill>
                  <a:srgbClr val="0070C0"/>
                </a:solidFill>
                <a:hlinkClick r:id="rId3"/>
              </a:rPr>
              <a:t>, 144110 (2015).</a:t>
            </a:r>
            <a:r>
              <a:rPr lang="en-US" altLang="ja-JP" sz="2000" dirty="0">
                <a:hlinkClick r:id="rId3"/>
              </a:rPr>
              <a:t>)</a:t>
            </a:r>
            <a:endParaRPr kumimoji="1" lang="ja-JP" altLang="en-US" sz="2000" dirty="0"/>
          </a:p>
        </p:txBody>
      </p:sp>
      <p:sp>
        <p:nvSpPr>
          <p:cNvPr id="8" name="右中かっこ 7"/>
          <p:cNvSpPr/>
          <p:nvPr/>
        </p:nvSpPr>
        <p:spPr>
          <a:xfrm>
            <a:off x="4929190" y="1654235"/>
            <a:ext cx="500066" cy="85725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00662" y="1571397"/>
            <a:ext cx="3643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Balanced at equilibrium state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fluctuation-dissipation theorem</a:t>
            </a:r>
          </a:p>
          <a:p>
            <a:r>
              <a:rPr lang="en-US" altLang="ja-JP" sz="2000" dirty="0" smtClean="0">
                <a:solidFill>
                  <a:srgbClr val="0066FF"/>
                </a:solidFill>
              </a:rPr>
              <a:t>(origin of positivity problem)</a:t>
            </a:r>
          </a:p>
        </p:txBody>
      </p:sp>
      <p:graphicFrame>
        <p:nvGraphicFramePr>
          <p:cNvPr id="5061639" name="Object 7"/>
          <p:cNvGraphicFramePr>
            <a:graphicFrameLocks noChangeAspect="1"/>
          </p:cNvGraphicFramePr>
          <p:nvPr>
            <p:extLst/>
          </p:nvPr>
        </p:nvGraphicFramePr>
        <p:xfrm>
          <a:off x="2039938" y="3522663"/>
          <a:ext cx="3681412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558" name="Equation" r:id="rId4" imgW="3797280" imgH="469800" progId="Equation.DSMT4">
                  <p:embed/>
                </p:oleObj>
              </mc:Choice>
              <mc:Fallback>
                <p:oleObj name="Equation" r:id="rId4" imgW="37972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3522663"/>
                        <a:ext cx="3681412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/>
          </p:nvPr>
        </p:nvGraphicFramePr>
        <p:xfrm>
          <a:off x="941388" y="5264150"/>
          <a:ext cx="5172075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559" name="Equation" r:id="rId6" imgW="5333760" imgH="1269720" progId="Equation.DSMT4">
                  <p:embed/>
                </p:oleObj>
              </mc:Choice>
              <mc:Fallback>
                <p:oleObj name="Equation" r:id="rId6" imgW="5333760" imgH="1269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5264150"/>
                        <a:ext cx="5172075" cy="1233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/>
          </p:nvPr>
        </p:nvGraphicFramePr>
        <p:xfrm>
          <a:off x="6890460" y="4565582"/>
          <a:ext cx="18589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560" name="Equation" r:id="rId8" imgW="1917360" imgH="558720" progId="Equation.DSMT4">
                  <p:embed/>
                </p:oleObj>
              </mc:Choice>
              <mc:Fallback>
                <p:oleObj name="Equation" r:id="rId8" imgW="191736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0460" y="4565582"/>
                        <a:ext cx="1858963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6184680" y="590559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890460" y="5904861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time-propagator</a:t>
            </a:r>
          </a:p>
          <a:p>
            <a:r>
              <a:rPr lang="en-US" altLang="ja-JP" dirty="0" smtClean="0"/>
              <a:t>for reduced system</a:t>
            </a:r>
            <a:endParaRPr lang="ja-JP" altLang="en-US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/>
          </p:nvPr>
        </p:nvGraphicFramePr>
        <p:xfrm>
          <a:off x="3435350" y="2308225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561" name="Equation" r:id="rId10" imgW="139680" imgH="152280" progId="Equation.DSMT4">
                  <p:embed/>
                </p:oleObj>
              </mc:Choice>
              <mc:Fallback>
                <p:oleObj name="Equation" r:id="rId10" imgW="1396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35350" y="2308225"/>
                        <a:ext cx="1397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6870855" y="5535529"/>
                <a:ext cx="13058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𝑖</m:t>
                        </m:r>
                        <m:sSubSup>
                          <m:sSubSupPr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ja-JP" altLang="en-US" i="0">
                                <a:latin typeface="Cambria Math" panose="02040503050406030204" pitchFamily="18" charset="0"/>
                              </a:rPr>
                              <m:t>×</m:t>
                            </m:r>
                          </m:sup>
                        </m:sSubSup>
                        <m:r>
                          <a:rPr lang="ja-JP" altLang="en-US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𝛤</m:t>
                            </m:r>
                          </m:e>
                          <m:sub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dirty="0" smtClean="0"/>
                  <a:t>: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855" y="5535529"/>
                <a:ext cx="1305870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8197" r="-3738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39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正方形/長方形 45"/>
          <p:cNvSpPr>
            <a:spLocks noChangeArrowheads="1"/>
          </p:cNvSpPr>
          <p:nvPr/>
        </p:nvSpPr>
        <p:spPr bwMode="auto">
          <a:xfrm>
            <a:off x="7953119" y="971248"/>
            <a:ext cx="135327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C0597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(Ohmic</a:t>
            </a:r>
            <a:r>
              <a:rPr lang="en-US" altLang="ja-JP" sz="2000" dirty="0">
                <a:solidFill>
                  <a:srgbClr val="0C0597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071" y="3693198"/>
            <a:ext cx="4647997" cy="3254998"/>
          </a:xfrm>
          <a:prstGeom prst="rect">
            <a:avLst/>
          </a:prstGeom>
        </p:spPr>
      </p:pic>
      <p:sp>
        <p:nvSpPr>
          <p:cNvPr id="27" name="正方形/長方形 26"/>
          <p:cNvSpPr>
            <a:spLocks noChangeArrowheads="1"/>
          </p:cNvSpPr>
          <p:nvPr/>
        </p:nvSpPr>
        <p:spPr bwMode="auto">
          <a:xfrm>
            <a:off x="5687649" y="5768229"/>
            <a:ext cx="17952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Cannot be Markovian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583" y="2056889"/>
            <a:ext cx="6544653" cy="5056578"/>
          </a:xfrm>
          <a:prstGeom prst="rect">
            <a:avLst/>
          </a:prstGeom>
        </p:spPr>
      </p:pic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271614" y="120965"/>
            <a:ext cx="8643938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origin of the positivity problem</a:t>
            </a:r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489120" y="2638964"/>
            <a:ext cx="2412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Fluctuation:  </a:t>
            </a:r>
            <a:r>
              <a:rPr lang="en-US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en-US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>
            <p:extLst/>
          </p:nvPr>
        </p:nvGraphicFramePr>
        <p:xfrm>
          <a:off x="2619496" y="2518290"/>
          <a:ext cx="4876560" cy="812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78" name="Equation" r:id="rId6" imgW="4876560" imgH="812520" progId="Equation.DSMT4">
                  <p:embed/>
                </p:oleObj>
              </mc:Choice>
              <mc:Fallback>
                <p:oleObj name="Equation" r:id="rId6" imgW="487656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496" y="2518290"/>
                        <a:ext cx="4876560" cy="812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489120" y="1833143"/>
            <a:ext cx="2412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0541EB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Dissipation:  </a:t>
            </a:r>
            <a:r>
              <a:rPr lang="en-US" altLang="ja-JP" sz="2400" dirty="0" smtClean="0">
                <a:solidFill>
                  <a:srgbClr val="0541EB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</a:t>
            </a:r>
            <a:endParaRPr lang="en-US" altLang="ja-JP" sz="2400" dirty="0">
              <a:solidFill>
                <a:srgbClr val="0541EB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/>
          </p:nvPr>
        </p:nvGraphicFramePr>
        <p:xfrm>
          <a:off x="2728790" y="1734865"/>
          <a:ext cx="32893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79" name="Equation" r:id="rId8" imgW="3288960" imgH="596880" progId="Equation.DSMT4">
                  <p:embed/>
                </p:oleObj>
              </mc:Choice>
              <mc:Fallback>
                <p:oleObj name="Equation" r:id="rId8" imgW="328896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790" y="1734865"/>
                        <a:ext cx="32893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正方形/長方形 11"/>
          <p:cNvSpPr/>
          <p:nvPr/>
        </p:nvSpPr>
        <p:spPr>
          <a:xfrm>
            <a:off x="1033084" y="3547108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541EB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Dissipation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672016" y="3557531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Fluctuation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6259545" y="3849404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(fast)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4354281" y="3915205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(slow)</a:t>
            </a:r>
            <a:endParaRPr lang="ja-JP" altLang="en-US" dirty="0"/>
          </a:p>
        </p:txBody>
      </p:sp>
      <p:sp>
        <p:nvSpPr>
          <p:cNvPr id="21" name="正方形/長方形 20"/>
          <p:cNvSpPr>
            <a:spLocks noChangeArrowheads="1"/>
          </p:cNvSpPr>
          <p:nvPr/>
        </p:nvSpPr>
        <p:spPr bwMode="auto">
          <a:xfrm>
            <a:off x="3754834" y="5594246"/>
            <a:ext cx="12858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0066FF"/>
                </a:solidFill>
              </a:rPr>
              <a:t>Low T</a:t>
            </a:r>
          </a:p>
          <a:p>
            <a:r>
              <a:rPr lang="en-US" altLang="ja-JP" sz="1200" dirty="0" smtClean="0">
                <a:solidFill>
                  <a:srgbClr val="0066FF"/>
                </a:solidFill>
              </a:rPr>
              <a:t>(quantum)</a:t>
            </a:r>
            <a:endParaRPr lang="ja-JP" altLang="en-US" sz="1200" dirty="0">
              <a:solidFill>
                <a:srgbClr val="0066FF"/>
              </a:solidFill>
            </a:endParaRPr>
          </a:p>
        </p:txBody>
      </p:sp>
      <p:sp>
        <p:nvSpPr>
          <p:cNvPr id="22" name="正方形/長方形 21"/>
          <p:cNvSpPr>
            <a:spLocks noChangeArrowheads="1"/>
          </p:cNvSpPr>
          <p:nvPr/>
        </p:nvSpPr>
        <p:spPr bwMode="auto">
          <a:xfrm>
            <a:off x="3883457" y="4880428"/>
            <a:ext cx="9813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High T</a:t>
            </a:r>
          </a:p>
          <a:p>
            <a:r>
              <a:rPr lang="en-US" altLang="ja-JP" sz="1400" dirty="0" smtClean="0">
                <a:solidFill>
                  <a:srgbClr val="FF0000"/>
                </a:solidFill>
              </a:rPr>
              <a:t>(classical)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rot="5400000">
            <a:off x="3394794" y="5449460"/>
            <a:ext cx="720080" cy="288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1469822" y="4585178"/>
            <a:ext cx="1149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0541EB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Approach to</a:t>
            </a:r>
          </a:p>
          <a:p>
            <a:r>
              <a:rPr lang="en-US" altLang="ja-JP" sz="1400" dirty="0" smtClean="0">
                <a:solidFill>
                  <a:srgbClr val="0541EB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Markovian</a:t>
            </a:r>
            <a:endParaRPr lang="ja-JP" altLang="en-US" sz="1400" dirty="0"/>
          </a:p>
        </p:txBody>
      </p:sp>
      <p:cxnSp>
        <p:nvCxnSpPr>
          <p:cNvPr id="32" name="直線矢印コネクタ 31"/>
          <p:cNvCxnSpPr/>
          <p:nvPr/>
        </p:nvCxnSpPr>
        <p:spPr>
          <a:xfrm flipH="1">
            <a:off x="961725" y="4937043"/>
            <a:ext cx="468611" cy="296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>
            <a:off x="5502457" y="5763265"/>
            <a:ext cx="185192" cy="487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>
            <a:spLocks noChangeArrowheads="1"/>
          </p:cNvSpPr>
          <p:nvPr/>
        </p:nvSpPr>
        <p:spPr bwMode="auto">
          <a:xfrm>
            <a:off x="5482548" y="5460355"/>
            <a:ext cx="14942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66FF"/>
                </a:solidFill>
              </a:rPr>
              <a:t>Becomes negative</a:t>
            </a:r>
          </a:p>
        </p:txBody>
      </p:sp>
      <p:graphicFrame>
        <p:nvGraphicFramePr>
          <p:cNvPr id="26" name="Object 2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6537477" y="1417690"/>
          <a:ext cx="23780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80" name="Equation" r:id="rId10" imgW="1358640" imgH="444240" progId="Equation.DSMT4">
                  <p:embed/>
                </p:oleObj>
              </mc:Choice>
              <mc:Fallback>
                <p:oleObj name="Equation" r:id="rId10" imgW="13586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7477" y="1417690"/>
                        <a:ext cx="2378075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/>
          <p:cNvGraphicFramePr>
            <a:graphicFrameLocks noChangeAspect="1"/>
          </p:cNvGraphicFramePr>
          <p:nvPr>
            <p:extLst/>
          </p:nvPr>
        </p:nvGraphicFramePr>
        <p:xfrm>
          <a:off x="2755831" y="1675584"/>
          <a:ext cx="1904760" cy="72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81" name="Equation" r:id="rId12" imgW="1904760" imgH="723600" progId="Equation.DSMT4">
                  <p:embed/>
                </p:oleObj>
              </mc:Choice>
              <mc:Fallback>
                <p:oleObj name="Equation" r:id="rId12" imgW="190476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831" y="1675584"/>
                        <a:ext cx="1904760" cy="72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8"/>
          <p:cNvGraphicFramePr>
            <a:graphicFrameLocks noChangeAspect="1"/>
          </p:cNvGraphicFramePr>
          <p:nvPr>
            <p:extLst/>
          </p:nvPr>
        </p:nvGraphicFramePr>
        <p:xfrm>
          <a:off x="2619496" y="2538045"/>
          <a:ext cx="4140000" cy="825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82" name="Equation" r:id="rId14" imgW="4140000" imgH="825480" progId="Equation.DSMT4">
                  <p:embed/>
                </p:oleObj>
              </mc:Choice>
              <mc:Fallback>
                <p:oleObj name="Equation" r:id="rId14" imgW="414000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496" y="2538045"/>
                        <a:ext cx="4140000" cy="825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オブジェクト 34"/>
          <p:cNvGraphicFramePr>
            <a:graphicFrameLocks noChangeAspect="1"/>
          </p:cNvGraphicFramePr>
          <p:nvPr>
            <p:extLst/>
          </p:nvPr>
        </p:nvGraphicFramePr>
        <p:xfrm>
          <a:off x="4230624" y="994262"/>
          <a:ext cx="558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83" name="Equation" r:id="rId16" imgW="558720" imgH="355320" progId="Equation.DSMT4">
                  <p:embed/>
                </p:oleObj>
              </mc:Choice>
              <mc:Fallback>
                <p:oleObj name="Equation" r:id="rId16" imgW="5587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0624" y="994262"/>
                        <a:ext cx="5588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正方形/長方形 35"/>
          <p:cNvSpPr>
            <a:spLocks noChangeArrowheads="1"/>
          </p:cNvSpPr>
          <p:nvPr/>
        </p:nvSpPr>
        <p:spPr bwMode="auto">
          <a:xfrm>
            <a:off x="4772767" y="936497"/>
            <a:ext cx="135327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C0597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for large </a:t>
            </a:r>
            <a:endParaRPr lang="en-US" altLang="ja-JP" sz="2000" dirty="0">
              <a:solidFill>
                <a:srgbClr val="0C0597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 flipH="1">
            <a:off x="4128098" y="1404017"/>
            <a:ext cx="381926" cy="123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4550245" y="1473832"/>
            <a:ext cx="65057" cy="3179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オブジェクト 40"/>
          <p:cNvGraphicFramePr>
            <a:graphicFrameLocks noChangeAspect="1"/>
          </p:cNvGraphicFramePr>
          <p:nvPr>
            <p:extLst/>
          </p:nvPr>
        </p:nvGraphicFramePr>
        <p:xfrm>
          <a:off x="5823114" y="1008368"/>
          <a:ext cx="215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84" name="Equation" r:id="rId18" imgW="215640" imgH="279360" progId="Equation.DSMT4">
                  <p:embed/>
                </p:oleObj>
              </mc:Choice>
              <mc:Fallback>
                <p:oleObj name="Equation" r:id="rId18" imgW="2156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3114" y="1008368"/>
                        <a:ext cx="2159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円/楕円 3"/>
          <p:cNvSpPr/>
          <p:nvPr/>
        </p:nvSpPr>
        <p:spPr>
          <a:xfrm>
            <a:off x="4319061" y="2385920"/>
            <a:ext cx="2743833" cy="1161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/>
          </p:nvPr>
        </p:nvGraphicFramePr>
        <p:xfrm>
          <a:off x="7294913" y="2535921"/>
          <a:ext cx="10287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85" name="Equation" r:id="rId20" imgW="1028520" imgH="787320" progId="Equation.DSMT4">
                  <p:embed/>
                </p:oleObj>
              </mc:Choice>
              <mc:Fallback>
                <p:oleObj name="Equation" r:id="rId20" imgW="102852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294913" y="2535921"/>
                        <a:ext cx="10287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21618" y="6310802"/>
            <a:ext cx="2133600" cy="365125"/>
          </a:xfrm>
        </p:spPr>
        <p:txBody>
          <a:bodyPr/>
          <a:lstStyle/>
          <a:p>
            <a:r>
              <a:rPr lang="en-US" altLang="ja-JP" dirty="0" smtClean="0">
                <a:hlinkClick r:id="rId22"/>
              </a:rPr>
              <a:t>Y.T, JPSJ </a:t>
            </a:r>
            <a:r>
              <a:rPr lang="en-US" altLang="ja-JP" dirty="0">
                <a:hlinkClick r:id="rId22"/>
              </a:rPr>
              <a:t>75 082001 (2006). </a:t>
            </a:r>
            <a:endParaRPr lang="en-US" altLang="ja-JP" dirty="0" smtClean="0"/>
          </a:p>
          <a:p>
            <a:r>
              <a:rPr lang="en-US" altLang="ja-JP" dirty="0" smtClean="0">
                <a:hlinkClick r:id="rId23"/>
              </a:rPr>
              <a:t>YT JCP </a:t>
            </a:r>
            <a:r>
              <a:rPr lang="en-US" altLang="ja-JP" b="1" dirty="0">
                <a:hlinkClick r:id="rId23"/>
              </a:rPr>
              <a:t>141</a:t>
            </a:r>
            <a:r>
              <a:rPr lang="en-US" altLang="ja-JP" dirty="0">
                <a:hlinkClick r:id="rId23"/>
              </a:rPr>
              <a:t>, 044114 (2014).</a:t>
            </a:r>
            <a:endParaRPr lang="en-US" altLang="ja-JP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7551746" y="4547157"/>
            <a:ext cx="829010" cy="109149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5" name="正方形/長方形 14"/>
          <p:cNvSpPr/>
          <p:nvPr/>
        </p:nvSpPr>
        <p:spPr>
          <a:xfrm>
            <a:off x="7367206" y="5684689"/>
            <a:ext cx="13035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Non-Markov</a:t>
            </a:r>
            <a:endParaRPr lang="ja-JP" altLang="en-US" sz="1600" dirty="0"/>
          </a:p>
        </p:txBody>
      </p:sp>
      <p:sp>
        <p:nvSpPr>
          <p:cNvPr id="42" name="正方形/長方形 41"/>
          <p:cNvSpPr/>
          <p:nvPr/>
        </p:nvSpPr>
        <p:spPr>
          <a:xfrm>
            <a:off x="1514835" y="5899818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Markov </a:t>
            </a:r>
            <a:endParaRPr lang="ja-JP" altLang="en-US" sz="1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5095" y="5092903"/>
            <a:ext cx="638160" cy="822517"/>
          </a:xfrm>
          <a:prstGeom prst="rect">
            <a:avLst/>
          </a:prstGeom>
        </p:spPr>
      </p:pic>
      <p:graphicFrame>
        <p:nvGraphicFramePr>
          <p:cNvPr id="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518896"/>
              </p:ext>
            </p:extLst>
          </p:nvPr>
        </p:nvGraphicFramePr>
        <p:xfrm>
          <a:off x="2562339" y="2473780"/>
          <a:ext cx="5905500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86" name="Equation" r:id="rId26" imgW="5905440" imgH="1384200" progId="Equation.DSMT4">
                  <p:embed/>
                </p:oleObj>
              </mc:Choice>
              <mc:Fallback>
                <p:oleObj name="Equation" r:id="rId26" imgW="5905440" imgH="13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2339" y="2473780"/>
                        <a:ext cx="5905500" cy="138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2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6431894" y="1007137"/>
          <a:ext cx="1549080" cy="342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87" name="Equation" r:id="rId28" imgW="1549080" imgH="342720" progId="Equation.DSMT4">
                  <p:embed/>
                </p:oleObj>
              </mc:Choice>
              <mc:Fallback>
                <p:oleObj name="Equation" r:id="rId28" imgW="15490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1894" y="1007137"/>
                        <a:ext cx="1549080" cy="342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直線矢印コネクタ 46"/>
          <p:cNvCxnSpPr/>
          <p:nvPr/>
        </p:nvCxnSpPr>
        <p:spPr>
          <a:xfrm flipV="1">
            <a:off x="6080862" y="1122982"/>
            <a:ext cx="351032" cy="1545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9516" name="Picture 12" descr="http://s3.amazonaws.com/cogolo_faces/%E6%9D%BE%E5%8E%9F%E6%AD%A6%E7%94%9F/imgs/www.sci.waseda.ac.jp/tower/72/image/13-1.jpg"/>
          <p:cNvPicPr>
            <a:picLocks noChangeAspect="1" noChangeArrowheads="1"/>
          </p:cNvPicPr>
          <p:nvPr/>
        </p:nvPicPr>
        <p:blipFill>
          <a:blip r:embed="rId30" r:link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95" y="3135397"/>
            <a:ext cx="665944" cy="82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正方形/長方形 22"/>
          <p:cNvSpPr/>
          <p:nvPr/>
        </p:nvSpPr>
        <p:spPr>
          <a:xfrm>
            <a:off x="8018987" y="3962344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Matsubara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3314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6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7" grpId="0"/>
      <p:bldP spid="12" grpId="0"/>
      <p:bldP spid="13" grpId="0"/>
      <p:bldP spid="14" grpId="0"/>
      <p:bldP spid="20" grpId="0"/>
      <p:bldP spid="21" grpId="0"/>
      <p:bldP spid="22" grpId="0"/>
      <p:bldP spid="31" grpId="0"/>
      <p:bldP spid="40" grpId="0"/>
      <p:bldP spid="36" grpId="0" animBg="1"/>
      <p:bldP spid="4" grpId="0" animBg="1"/>
      <p:bldP spid="15" grpId="0"/>
      <p:bldP spid="42" grpId="0"/>
      <p:bldP spid="23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2225"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8139</TotalTime>
  <Words>2087</Words>
  <Application>Microsoft Office PowerPoint</Application>
  <PresentationFormat>画面に合わせる (4:3)</PresentationFormat>
  <Paragraphs>500</Paragraphs>
  <Slides>49</Slides>
  <Notes>12</Notes>
  <HiddenSlides>2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49</vt:i4>
      </vt:variant>
    </vt:vector>
  </HeadingPairs>
  <TitlesOfParts>
    <vt:vector size="64" baseType="lpstr">
      <vt:lpstr>Palatino Linotype</vt:lpstr>
      <vt:lpstr>Symbol</vt:lpstr>
      <vt:lpstr>HG明朝B</vt:lpstr>
      <vt:lpstr>Arial</vt:lpstr>
      <vt:lpstr>Cambria Math</vt:lpstr>
      <vt:lpstr>Calibri</vt:lpstr>
      <vt:lpstr>Times New Roman</vt:lpstr>
      <vt:lpstr>Wingdings</vt:lpstr>
      <vt:lpstr>ＭＳ Ｐゴシック</vt:lpstr>
      <vt:lpstr>Arial Unicode MS</vt:lpstr>
      <vt:lpstr>Georgia</vt:lpstr>
      <vt:lpstr>Helvetica</vt:lpstr>
      <vt:lpstr>Office テーマ</vt:lpstr>
      <vt:lpstr>Equation</vt:lpstr>
      <vt:lpstr>ビットマップ イメージ</vt:lpstr>
      <vt:lpstr>Quantum thermodynamics with  non-Markovian and non-perturbative bath</vt:lpstr>
      <vt:lpstr>Quantum Environment  (strongly coupled &amp; nonMarkovian)</vt:lpstr>
      <vt:lpstr>Reduced Density Matrix</vt:lpstr>
      <vt:lpstr>non-factorized (entangled) equilibrium initial cond.  </vt:lpstr>
      <vt:lpstr>PowerPoint プレゼンテーション</vt:lpstr>
      <vt:lpstr>non-factorized equilibrium state</vt:lpstr>
      <vt:lpstr>PowerPoint プレゼンテーション</vt:lpstr>
      <vt:lpstr>Four important functions of the bath (non-Markovian tests; Tanimura, JCP 142, 144110 (2015).)</vt:lpstr>
      <vt:lpstr>PowerPoint プレゼンテーション</vt:lpstr>
      <vt:lpstr>High temperature correlated case</vt:lpstr>
      <vt:lpstr>PowerPoint プレゼンテーション</vt:lpstr>
      <vt:lpstr>PowerPoint プレゼンテーション</vt:lpstr>
      <vt:lpstr>PowerPoint プレゼンテーション</vt:lpstr>
      <vt:lpstr>Hierarchal Equations of Motion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Imaginary time HEOM (t=0, t=1/bhw)</vt:lpstr>
      <vt:lpstr>PowerPoint プレゼンテーション</vt:lpstr>
      <vt:lpstr>Thermodynamic variables</vt:lpstr>
      <vt:lpstr>PowerPoint プレゼンテーション</vt:lpstr>
      <vt:lpstr>Four important effects of the bath (non-Markovian tests; Tanimura, JCP 142, 144110 (2015).)</vt:lpstr>
      <vt:lpstr>High points of Germany 16 states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Quantum heat engine &amp; 2nd low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Photo induced isomerization</vt:lpstr>
      <vt:lpstr>Dynamics of Wavepackets</vt:lpstr>
      <vt:lpstr>Transient absorption &amp; 2D correlation spectra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NonMarkovian</dc:title>
  <dc:creator>Tanimura Yoshitaka</dc:creator>
  <cp:lastModifiedBy>Yoshitaka Tanimura</cp:lastModifiedBy>
  <cp:revision>1158</cp:revision>
  <dcterms:created xsi:type="dcterms:W3CDTF">2008-07-07T04:03:54Z</dcterms:created>
  <dcterms:modified xsi:type="dcterms:W3CDTF">2017-04-14T15:56:30Z</dcterms:modified>
</cp:coreProperties>
</file>